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6" r:id="rId2"/>
    <p:sldId id="257" r:id="rId3"/>
    <p:sldId id="258" r:id="rId4"/>
    <p:sldId id="261" r:id="rId5"/>
    <p:sldId id="259" r:id="rId6"/>
    <p:sldId id="260" r:id="rId7"/>
    <p:sldId id="262" r:id="rId8"/>
    <p:sldId id="263" r:id="rId9"/>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D506"/>
    <a:srgbClr val="CC6600"/>
    <a:srgbClr val="3C3C4E"/>
    <a:srgbClr val="8B8A8C"/>
    <a:srgbClr val="3395CA"/>
    <a:srgbClr val="941501"/>
    <a:srgbClr val="FFF380"/>
    <a:srgbClr val="EF1A24"/>
    <a:srgbClr val="EBEF00"/>
    <a:srgbClr val="1A4EB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544" autoAdjust="0"/>
    <p:restoredTop sz="67864" autoAdjust="0"/>
  </p:normalViewPr>
  <p:slideViewPr>
    <p:cSldViewPr snapToGrid="0">
      <p:cViewPr varScale="1">
        <p:scale>
          <a:sx n="47" d="100"/>
          <a:sy n="47" d="100"/>
        </p:scale>
        <p:origin x="1476" y="42"/>
      </p:cViewPr>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7FF85A33-628E-4BAD-AF43-BC7806DCF6B9}" type="datetimeFigureOut">
              <a:rPr lang="en-US" smtClean="0"/>
              <a:t>7/12/2015</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45BF5C17-15E7-4367-AF33-189C7B5831ED}" type="slidenum">
              <a:rPr lang="en-US" smtClean="0"/>
              <a:t>‹#›</a:t>
            </a:fld>
            <a:endParaRPr lang="en-US"/>
          </a:p>
        </p:txBody>
      </p:sp>
    </p:spTree>
    <p:extLst>
      <p:ext uri="{BB962C8B-B14F-4D97-AF65-F5344CB8AC3E}">
        <p14:creationId xmlns:p14="http://schemas.microsoft.com/office/powerpoint/2010/main" val="7969360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 b</a:t>
            </a:r>
            <a:endParaRPr lang="en-US" dirty="0"/>
          </a:p>
        </p:txBody>
      </p:sp>
      <p:sp>
        <p:nvSpPr>
          <p:cNvPr id="4" name="Slide Number Placeholder 3"/>
          <p:cNvSpPr>
            <a:spLocks noGrp="1"/>
          </p:cNvSpPr>
          <p:nvPr>
            <p:ph type="sldNum" sz="quarter" idx="10"/>
          </p:nvPr>
        </p:nvSpPr>
        <p:spPr/>
        <p:txBody>
          <a:bodyPr/>
          <a:lstStyle/>
          <a:p>
            <a:fld id="{45BF5C17-15E7-4367-AF33-189C7B5831ED}" type="slidenum">
              <a:rPr lang="en-US" smtClean="0"/>
              <a:t>1</a:t>
            </a:fld>
            <a:endParaRPr lang="en-US"/>
          </a:p>
        </p:txBody>
      </p:sp>
    </p:spTree>
    <p:extLst>
      <p:ext uri="{BB962C8B-B14F-4D97-AF65-F5344CB8AC3E}">
        <p14:creationId xmlns:p14="http://schemas.microsoft.com/office/powerpoint/2010/main" val="293399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Google’s definition  of a superhero</a:t>
            </a:r>
            <a:endParaRPr lang="en-US" dirty="0"/>
          </a:p>
        </p:txBody>
      </p:sp>
      <p:sp>
        <p:nvSpPr>
          <p:cNvPr id="4" name="Slide Number Placeholder 3"/>
          <p:cNvSpPr>
            <a:spLocks noGrp="1"/>
          </p:cNvSpPr>
          <p:nvPr>
            <p:ph type="sldNum" sz="quarter" idx="10"/>
          </p:nvPr>
        </p:nvSpPr>
        <p:spPr/>
        <p:txBody>
          <a:bodyPr/>
          <a:lstStyle/>
          <a:p>
            <a:fld id="{45BF5C17-15E7-4367-AF33-189C7B5831ED}" type="slidenum">
              <a:rPr lang="en-US" smtClean="0"/>
              <a:t>2</a:t>
            </a:fld>
            <a:endParaRPr lang="en-US"/>
          </a:p>
        </p:txBody>
      </p:sp>
    </p:spTree>
    <p:extLst>
      <p:ext uri="{BB962C8B-B14F-4D97-AF65-F5344CB8AC3E}">
        <p14:creationId xmlns:p14="http://schemas.microsoft.com/office/powerpoint/2010/main" val="8740058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Shari’s definition of a </a:t>
            </a:r>
            <a:r>
              <a:rPr lang="en-US" dirty="0" err="1" smtClean="0"/>
              <a:t>supergero</a:t>
            </a:r>
            <a:endParaRPr lang="en-US" dirty="0"/>
          </a:p>
        </p:txBody>
      </p:sp>
      <p:sp>
        <p:nvSpPr>
          <p:cNvPr id="4" name="Slide Number Placeholder 3"/>
          <p:cNvSpPr>
            <a:spLocks noGrp="1"/>
          </p:cNvSpPr>
          <p:nvPr>
            <p:ph type="sldNum" sz="quarter" idx="10"/>
          </p:nvPr>
        </p:nvSpPr>
        <p:spPr/>
        <p:txBody>
          <a:bodyPr/>
          <a:lstStyle/>
          <a:p>
            <a:fld id="{45BF5C17-15E7-4367-AF33-189C7B5831ED}" type="slidenum">
              <a:rPr lang="en-US" smtClean="0"/>
              <a:t>3</a:t>
            </a:fld>
            <a:endParaRPr lang="en-US"/>
          </a:p>
        </p:txBody>
      </p:sp>
    </p:spTree>
    <p:extLst>
      <p:ext uri="{BB962C8B-B14F-4D97-AF65-F5344CB8AC3E}">
        <p14:creationId xmlns:p14="http://schemas.microsoft.com/office/powerpoint/2010/main" val="391884845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When someone called for Superman, he could hear them miles away, Your super hearing power is not quite that sensitive. </a:t>
            </a:r>
            <a:r>
              <a:rPr lang="en-US" dirty="0"/>
              <a:t>But it </a:t>
            </a:r>
            <a:r>
              <a:rPr lang="en-US" dirty="0" smtClean="0"/>
              <a:t>is </a:t>
            </a:r>
            <a:r>
              <a:rPr lang="en-US" dirty="0"/>
              <a:t>sensitive to role call. </a:t>
            </a:r>
            <a:r>
              <a:rPr lang="en-US" dirty="0"/>
              <a:t>I’ve provided new Attendance charts for each of the youth classes.  I think the kids will like seeing that we acknowledge their faithfulness. Kids are at mercy of parents usually, unless they’re bus kids so their absences can’t be viewed as a lack of commitment on their part. If their parents would bring them, they  would come. As for the adults, they like acknowledgement too, but I also know that the adult classes have a lot more content and I don’t want to take away from your time, so two suggestions for Joe and Donnie is that you have a registry of your people, copy it each week and let them check their name off as they come in. </a:t>
            </a:r>
            <a:r>
              <a:rPr lang="en-US" dirty="0"/>
              <a:t>This could be an And or an Or - - you could have table or row captains that will note who the regulars are on their row and if someone is </a:t>
            </a:r>
            <a:r>
              <a:rPr lang="en-US" dirty="0" smtClean="0"/>
              <a:t>missing.</a:t>
            </a:r>
            <a:r>
              <a:rPr lang="en-US" baseline="0" dirty="0" smtClean="0"/>
              <a:t> </a:t>
            </a:r>
            <a:r>
              <a:rPr lang="en-US" dirty="0" smtClean="0"/>
              <a:t>If </a:t>
            </a:r>
            <a:r>
              <a:rPr lang="en-US" dirty="0"/>
              <a:t>we want the programs at Victory to grow we’ve all got to be more deliberate about some things.</a:t>
            </a:r>
          </a:p>
          <a:p>
            <a:endParaRPr lang="en-US" dirty="0"/>
          </a:p>
          <a:p>
            <a:r>
              <a:rPr lang="en-US" dirty="0"/>
              <a:t>We always say it’s not about the numbers. But the numbers are souls. So technically it is about the numbers. </a:t>
            </a:r>
          </a:p>
          <a:p>
            <a:endParaRPr lang="en-US" dirty="0"/>
          </a:p>
        </p:txBody>
      </p:sp>
      <p:sp>
        <p:nvSpPr>
          <p:cNvPr id="4" name="Slide Number Placeholder 3"/>
          <p:cNvSpPr>
            <a:spLocks noGrp="1"/>
          </p:cNvSpPr>
          <p:nvPr>
            <p:ph type="sldNum" sz="quarter" idx="10"/>
          </p:nvPr>
        </p:nvSpPr>
        <p:spPr/>
        <p:txBody>
          <a:bodyPr/>
          <a:lstStyle/>
          <a:p>
            <a:fld id="{45BF5C17-15E7-4367-AF33-189C7B5831ED}" type="slidenum">
              <a:rPr lang="en-US" smtClean="0"/>
              <a:t>4</a:t>
            </a:fld>
            <a:endParaRPr lang="en-US"/>
          </a:p>
        </p:txBody>
      </p:sp>
    </p:spTree>
    <p:extLst>
      <p:ext uri="{BB962C8B-B14F-4D97-AF65-F5344CB8AC3E}">
        <p14:creationId xmlns:p14="http://schemas.microsoft.com/office/powerpoint/2010/main" val="187356132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Spiritual Discernment comes into play when we feel in our gut something is wrong,</a:t>
            </a:r>
            <a:r>
              <a:rPr lang="en-US" baseline="0" dirty="0" smtClean="0"/>
              <a:t> either with someone in our class, or with our class.  Something’s not working. That could be any number of things.</a:t>
            </a:r>
          </a:p>
          <a:p>
            <a:pPr marL="174708" indent="-174708">
              <a:buFont typeface="Arial" panose="020B0604020202020204" pitchFamily="34" charset="0"/>
              <a:buChar char="•"/>
            </a:pPr>
            <a:r>
              <a:rPr lang="en-US" baseline="0" dirty="0" smtClean="0"/>
              <a:t>Curriculum is not suited for the </a:t>
            </a:r>
            <a:r>
              <a:rPr lang="en-US" baseline="0" dirty="0" smtClean="0"/>
              <a:t>class</a:t>
            </a:r>
            <a:endParaRPr lang="en-US" baseline="0" dirty="0" smtClean="0"/>
          </a:p>
          <a:p>
            <a:pPr marL="174708" indent="-174708">
              <a:buFont typeface="Arial" panose="020B0604020202020204" pitchFamily="34" charset="0"/>
              <a:buChar char="•"/>
            </a:pPr>
            <a:r>
              <a:rPr lang="en-US" baseline="0" dirty="0" smtClean="0"/>
              <a:t>You’ve lost their attention… kids and adults are the same. You have to do something to keep their attention captivated. Small groups should feel comfortable asking questions, getting involved and being comfortable with their leader. </a:t>
            </a:r>
          </a:p>
          <a:p>
            <a:pPr marL="174708" indent="-174708">
              <a:buFont typeface="Arial" panose="020B0604020202020204" pitchFamily="34" charset="0"/>
              <a:buChar char="•"/>
            </a:pPr>
            <a:r>
              <a:rPr lang="en-US" baseline="0" dirty="0" smtClean="0"/>
              <a:t>Class set up is wrong, it’s important with kids, but also adults. It’s hard to teach when everyone is scattered and it’s hard to teach when you’re on top of each other. Sometimes its just not an option so we have to work with what we’ve got, other times one small change  can make the world of difference. </a:t>
            </a:r>
          </a:p>
          <a:p>
            <a:pPr marL="174708" indent="-174708">
              <a:buFont typeface="Arial" panose="020B0604020202020204" pitchFamily="34" charset="0"/>
              <a:buChar char="•"/>
            </a:pPr>
            <a:r>
              <a:rPr lang="en-US" baseline="0" dirty="0" smtClean="0"/>
              <a:t>We always need prayer and we need warriors specifically on their knees for all of our programs. </a:t>
            </a:r>
          </a:p>
          <a:p>
            <a:pPr marL="174708" indent="-174708">
              <a:buFont typeface="Arial" panose="020B0604020202020204" pitchFamily="34" charset="0"/>
              <a:buChar char="•"/>
            </a:pPr>
            <a:r>
              <a:rPr lang="en-US" baseline="0" dirty="0" smtClean="0"/>
              <a:t>Dr. </a:t>
            </a:r>
            <a:r>
              <a:rPr lang="en-US" baseline="0" dirty="0" err="1" smtClean="0"/>
              <a:t>Guiler</a:t>
            </a:r>
            <a:r>
              <a:rPr lang="en-US" baseline="0" dirty="0" smtClean="0"/>
              <a:t> taught me something about </a:t>
            </a:r>
            <a:r>
              <a:rPr lang="en-US" baseline="0" dirty="0" smtClean="0"/>
              <a:t>prayer - It </a:t>
            </a:r>
            <a:r>
              <a:rPr lang="en-US" baseline="0" dirty="0" smtClean="0"/>
              <a:t>works. They’ll rent a conference room at North Bend State Park and pray solid for  8 hours, and God is faithful. </a:t>
            </a:r>
          </a:p>
        </p:txBody>
      </p:sp>
      <p:sp>
        <p:nvSpPr>
          <p:cNvPr id="4" name="Slide Number Placeholder 3"/>
          <p:cNvSpPr>
            <a:spLocks noGrp="1"/>
          </p:cNvSpPr>
          <p:nvPr>
            <p:ph type="sldNum" sz="quarter" idx="10"/>
          </p:nvPr>
        </p:nvSpPr>
        <p:spPr/>
        <p:txBody>
          <a:bodyPr/>
          <a:lstStyle/>
          <a:p>
            <a:fld id="{45BF5C17-15E7-4367-AF33-189C7B5831ED}" type="slidenum">
              <a:rPr lang="en-US" smtClean="0"/>
              <a:t>5</a:t>
            </a:fld>
            <a:endParaRPr lang="en-US"/>
          </a:p>
        </p:txBody>
      </p:sp>
    </p:spTree>
    <p:extLst>
      <p:ext uri="{BB962C8B-B14F-4D97-AF65-F5344CB8AC3E}">
        <p14:creationId xmlns:p14="http://schemas.microsoft.com/office/powerpoint/2010/main" val="18246952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Superheroes are committed</a:t>
            </a:r>
            <a:r>
              <a:rPr lang="en-US" baseline="0" dirty="0" smtClean="0"/>
              <a:t> to the cause. </a:t>
            </a:r>
            <a:r>
              <a:rPr lang="en-US" dirty="0" smtClean="0"/>
              <a:t>I love the quote by Rick</a:t>
            </a:r>
            <a:r>
              <a:rPr lang="en-US" baseline="0" dirty="0" smtClean="0"/>
              <a:t> Warren who said that a great commitment to the great commandment and the great commission will grow a great church. We have wonderfully committed leaders… now we need wonderfully committed people. </a:t>
            </a:r>
          </a:p>
          <a:p>
            <a:endParaRPr lang="en-US" dirty="0" smtClean="0"/>
          </a:p>
          <a:p>
            <a:r>
              <a:rPr lang="en-US" dirty="0" smtClean="0"/>
              <a:t>One great statement from a website that I visited</a:t>
            </a:r>
            <a:r>
              <a:rPr lang="en-US" baseline="0" dirty="0" smtClean="0"/>
              <a:t> was- </a:t>
            </a:r>
            <a:r>
              <a:rPr lang="en-US" dirty="0"/>
              <a:t>The members were allowed to join with no expectations placed on them. You get what you ask for! </a:t>
            </a:r>
            <a:r>
              <a:rPr lang="en-US" dirty="0" smtClean="0"/>
              <a:t>While </a:t>
            </a:r>
            <a:r>
              <a:rPr lang="en-US" dirty="0"/>
              <a:t>becoming a Christian means to commit yourself to Christ, becoming a church member means to commit yourself to other Christians. </a:t>
            </a:r>
          </a:p>
          <a:p>
            <a:r>
              <a:rPr lang="en-US" dirty="0"/>
              <a:t>Apostle Paul mentions two different types of commitment in 2 Corinthians 8:5 - </a:t>
            </a:r>
          </a:p>
          <a:p>
            <a:r>
              <a:rPr lang="en-US" b="1" baseline="30000" dirty="0"/>
              <a:t>5 </a:t>
            </a:r>
            <a:r>
              <a:rPr lang="en-US" dirty="0"/>
              <a:t>And this they did, not as we hoped, but first gave their own selves to the Lord, and unto us by the will of God.</a:t>
            </a:r>
          </a:p>
          <a:p>
            <a:endParaRPr lang="en-US" dirty="0" smtClean="0"/>
          </a:p>
          <a:p>
            <a:r>
              <a:rPr lang="en-US" dirty="0" smtClean="0"/>
              <a:t>They gave their hearts to Christ… then to us.   And</a:t>
            </a:r>
            <a:r>
              <a:rPr lang="en-US" baseline="0" dirty="0" smtClean="0"/>
              <a:t> Paul’s statement “not as we hoped for.”  could either be construed as “even we didn’t expect they’d do it… or they did so much more than he had imagined… which is probably the correct way he meant it. </a:t>
            </a:r>
            <a:endParaRPr lang="en-US" dirty="0" smtClean="0"/>
          </a:p>
          <a:p>
            <a:r>
              <a:rPr lang="en-US" dirty="0" smtClean="0"/>
              <a:t>We have people who have</a:t>
            </a:r>
            <a:r>
              <a:rPr lang="en-US" baseline="0" dirty="0" smtClean="0"/>
              <a:t> </a:t>
            </a:r>
            <a:r>
              <a:rPr lang="en-US" dirty="0" smtClean="0"/>
              <a:t>given our hearts to the Lord… but not to us… meaning our church family.  </a:t>
            </a:r>
          </a:p>
          <a:p>
            <a:endParaRPr lang="en-US" dirty="0" smtClean="0"/>
          </a:p>
          <a:p>
            <a:r>
              <a:rPr lang="en-US" dirty="0" smtClean="0"/>
              <a:t>I get tired of expecting the least.</a:t>
            </a:r>
            <a:r>
              <a:rPr lang="en-US" baseline="0" dirty="0" smtClean="0"/>
              <a:t> I went up stairs on Wednesday night a week ago and there was less than 50 people up stairs.  I was frustrated for chief and God.  But it’s what I  expected. </a:t>
            </a:r>
          </a:p>
          <a:p>
            <a:endParaRPr lang="en-US" dirty="0" smtClean="0"/>
          </a:p>
          <a:p>
            <a:r>
              <a:rPr lang="en-US" dirty="0" smtClean="0"/>
              <a:t>So</a:t>
            </a:r>
            <a:r>
              <a:rPr lang="en-US" baseline="0" dirty="0" smtClean="0"/>
              <a:t> when I read that statement I wondered how many others  expected it too, and why. </a:t>
            </a:r>
          </a:p>
          <a:p>
            <a:endParaRPr lang="en-US" baseline="0" dirty="0" smtClean="0"/>
          </a:p>
          <a:p>
            <a:r>
              <a:rPr lang="en-US" baseline="0" dirty="0" smtClean="0"/>
              <a:t>About a year ago there was a well explosion in Doddridge County. It was David’s well site and he was about two hours from being on location when it happened. He told me that evening that it was a good thing he wasn’t on the site when it happened because he would have ran into the fire where most people run away. Because that’s what firefighters do. He wasn’t kidding, that’s the commitment that David Johnson has to the profession. </a:t>
            </a:r>
          </a:p>
          <a:p>
            <a:endParaRPr lang="en-US" baseline="0" dirty="0" smtClean="0"/>
          </a:p>
          <a:p>
            <a:r>
              <a:rPr lang="en-US" baseline="0" dirty="0" smtClean="0"/>
              <a:t>That’s the commitment that I believe you guys have when it comes to fighting the fires of hell. I can call on anyone of you and you’re here. How do we instill that same passion in the rest of the congregation. Pastor Steven does a great job for morning worship, but I believe the foundation for church growth is going to be laid in the Sunday School hour because that is the a time of discipleship. </a:t>
            </a:r>
          </a:p>
          <a:p>
            <a:endParaRPr lang="en-US" dirty="0"/>
          </a:p>
        </p:txBody>
      </p:sp>
      <p:sp>
        <p:nvSpPr>
          <p:cNvPr id="4" name="Slide Number Placeholder 3"/>
          <p:cNvSpPr>
            <a:spLocks noGrp="1"/>
          </p:cNvSpPr>
          <p:nvPr>
            <p:ph type="sldNum" sz="quarter" idx="10"/>
          </p:nvPr>
        </p:nvSpPr>
        <p:spPr/>
        <p:txBody>
          <a:bodyPr/>
          <a:lstStyle/>
          <a:p>
            <a:fld id="{45BF5C17-15E7-4367-AF33-189C7B5831ED}" type="slidenum">
              <a:rPr lang="en-US" smtClean="0"/>
              <a:t>6</a:t>
            </a:fld>
            <a:endParaRPr lang="en-US"/>
          </a:p>
        </p:txBody>
      </p:sp>
    </p:spTree>
    <p:extLst>
      <p:ext uri="{BB962C8B-B14F-4D97-AF65-F5344CB8AC3E}">
        <p14:creationId xmlns:p14="http://schemas.microsoft.com/office/powerpoint/2010/main" val="326292885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 want today to be a bang kind of day to kick the Sunday School program</a:t>
            </a:r>
            <a:r>
              <a:rPr lang="en-US" baseline="0" dirty="0" smtClean="0"/>
              <a:t> back into gear and get us ready for the fall change of classes. This burden didn’t come upon me today, it’s been months in the making. I see us declining as a church and I think we’re resting on our laurels as they say. We were so proud that we stuck together as a group for over a year without a Pastor and then when we got a Pastor, it was like “whew!” glad that’s over, let’s rest. </a:t>
            </a:r>
          </a:p>
          <a:p>
            <a:endParaRPr lang="en-US" baseline="0" dirty="0" smtClean="0"/>
          </a:p>
          <a:p>
            <a:r>
              <a:rPr lang="en-US" baseline="0" dirty="0" smtClean="0"/>
              <a:t>No… let’s get busy!</a:t>
            </a:r>
          </a:p>
          <a:p>
            <a:endParaRPr lang="en-US" baseline="0" dirty="0" smtClean="0"/>
          </a:p>
          <a:p>
            <a:r>
              <a:rPr lang="en-US" baseline="0" dirty="0" smtClean="0"/>
              <a:t>I know it’s not you… you’re busy. But the </a:t>
            </a:r>
            <a:r>
              <a:rPr lang="en-US" baseline="0" dirty="0" smtClean="0"/>
              <a:t>many in the </a:t>
            </a:r>
            <a:r>
              <a:rPr lang="en-US" baseline="0" dirty="0" smtClean="0"/>
              <a:t>church </a:t>
            </a:r>
            <a:r>
              <a:rPr lang="en-US" baseline="0" dirty="0" smtClean="0"/>
              <a:t>are resting</a:t>
            </a:r>
            <a:r>
              <a:rPr lang="en-US" baseline="0" dirty="0" smtClean="0"/>
              <a:t>.</a:t>
            </a:r>
          </a:p>
          <a:p>
            <a:endParaRPr lang="en-US" baseline="0" dirty="0" smtClean="0"/>
          </a:p>
          <a:p>
            <a:r>
              <a:rPr lang="en-US" baseline="0" dirty="0" smtClean="0"/>
              <a:t>We have on the Horizon three things on the Sunday School Horizon.</a:t>
            </a:r>
          </a:p>
          <a:p>
            <a:pPr marL="232943" indent="-232943">
              <a:buAutoNum type="arabicPeriod"/>
            </a:pPr>
            <a:r>
              <a:rPr lang="en-US" baseline="0" dirty="0" smtClean="0"/>
              <a:t>Tent meeting where we can promote what’s happening</a:t>
            </a:r>
          </a:p>
          <a:p>
            <a:pPr marL="232943" indent="-232943">
              <a:buAutoNum type="arabicPeriod"/>
            </a:pPr>
            <a:r>
              <a:rPr lang="en-US" baseline="0" dirty="0" smtClean="0"/>
              <a:t>Promotion Sunday where we can excite the classes and students</a:t>
            </a:r>
          </a:p>
          <a:p>
            <a:pPr marL="232943" indent="-232943">
              <a:buAutoNum type="arabicPeriod"/>
            </a:pPr>
            <a:r>
              <a:rPr lang="en-US" baseline="0" dirty="0" smtClean="0"/>
              <a:t>The Autumn quarter to keep the momentum going into the winter quarter</a:t>
            </a:r>
            <a:endParaRPr lang="en-US" dirty="0"/>
          </a:p>
        </p:txBody>
      </p:sp>
      <p:sp>
        <p:nvSpPr>
          <p:cNvPr id="4" name="Slide Number Placeholder 3"/>
          <p:cNvSpPr>
            <a:spLocks noGrp="1"/>
          </p:cNvSpPr>
          <p:nvPr>
            <p:ph type="sldNum" sz="quarter" idx="10"/>
          </p:nvPr>
        </p:nvSpPr>
        <p:spPr/>
        <p:txBody>
          <a:bodyPr/>
          <a:lstStyle/>
          <a:p>
            <a:fld id="{45BF5C17-15E7-4367-AF33-189C7B5831ED}" type="slidenum">
              <a:rPr lang="en-US" smtClean="0"/>
              <a:t>7</a:t>
            </a:fld>
            <a:endParaRPr lang="en-US"/>
          </a:p>
        </p:txBody>
      </p:sp>
    </p:spTree>
    <p:extLst>
      <p:ext uri="{BB962C8B-B14F-4D97-AF65-F5344CB8AC3E}">
        <p14:creationId xmlns:p14="http://schemas.microsoft.com/office/powerpoint/2010/main" val="262542786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What</a:t>
            </a:r>
            <a:r>
              <a:rPr lang="en-US" baseline="0" dirty="0" smtClean="0"/>
              <a:t> we need to do:</a:t>
            </a:r>
          </a:p>
          <a:p>
            <a:r>
              <a:rPr lang="en-US" baseline="0" dirty="0" smtClean="0"/>
              <a:t>Find someone to pray for our individual class and pray, pray, pray ourselves.</a:t>
            </a:r>
          </a:p>
          <a:p>
            <a:r>
              <a:rPr lang="en-US" baseline="0" dirty="0" smtClean="0"/>
              <a:t>Find a curriculum that you’re happy with and suit it to your class</a:t>
            </a:r>
          </a:p>
          <a:p>
            <a:r>
              <a:rPr lang="en-US" baseline="0" dirty="0" smtClean="0"/>
              <a:t>Let me know what you’re doing so I can promote it. </a:t>
            </a:r>
            <a:endParaRPr lang="en-US" dirty="0"/>
          </a:p>
        </p:txBody>
      </p:sp>
      <p:sp>
        <p:nvSpPr>
          <p:cNvPr id="4" name="Slide Number Placeholder 3"/>
          <p:cNvSpPr>
            <a:spLocks noGrp="1"/>
          </p:cNvSpPr>
          <p:nvPr>
            <p:ph type="sldNum" sz="quarter" idx="10"/>
          </p:nvPr>
        </p:nvSpPr>
        <p:spPr/>
        <p:txBody>
          <a:bodyPr/>
          <a:lstStyle/>
          <a:p>
            <a:fld id="{45BF5C17-15E7-4367-AF33-189C7B5831ED}" type="slidenum">
              <a:rPr lang="en-US" smtClean="0"/>
              <a:t>8</a:t>
            </a:fld>
            <a:endParaRPr lang="en-US"/>
          </a:p>
        </p:txBody>
      </p:sp>
    </p:spTree>
    <p:extLst>
      <p:ext uri="{BB962C8B-B14F-4D97-AF65-F5344CB8AC3E}">
        <p14:creationId xmlns:p14="http://schemas.microsoft.com/office/powerpoint/2010/main" val="23536031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0F47C00-EACB-4C47-9DD2-761F1898493A}" type="datetimeFigureOut">
              <a:rPr lang="en-US" smtClean="0"/>
              <a:t>7/12/2015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871AE1-6816-4220-AB59-2DDA31FF122F}" type="slidenum">
              <a:rPr lang="en-US" smtClean="0"/>
              <a:t>‹#›</a:t>
            </a:fld>
            <a:endParaRPr lang="en-US"/>
          </a:p>
        </p:txBody>
      </p:sp>
    </p:spTree>
    <p:extLst>
      <p:ext uri="{BB962C8B-B14F-4D97-AF65-F5344CB8AC3E}">
        <p14:creationId xmlns:p14="http://schemas.microsoft.com/office/powerpoint/2010/main" val="108952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0F47C00-EACB-4C47-9DD2-761F1898493A}" type="datetimeFigureOut">
              <a:rPr lang="en-US" smtClean="0"/>
              <a:t>7/12/2015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871AE1-6816-4220-AB59-2DDA31FF122F}" type="slidenum">
              <a:rPr lang="en-US" smtClean="0"/>
              <a:t>‹#›</a:t>
            </a:fld>
            <a:endParaRPr lang="en-US"/>
          </a:p>
        </p:txBody>
      </p:sp>
    </p:spTree>
    <p:extLst>
      <p:ext uri="{BB962C8B-B14F-4D97-AF65-F5344CB8AC3E}">
        <p14:creationId xmlns:p14="http://schemas.microsoft.com/office/powerpoint/2010/main" val="8553013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0F47C00-EACB-4C47-9DD2-761F1898493A}" type="datetimeFigureOut">
              <a:rPr lang="en-US" smtClean="0"/>
              <a:t>7/12/2015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871AE1-6816-4220-AB59-2DDA31FF122F}" type="slidenum">
              <a:rPr lang="en-US" smtClean="0"/>
              <a:t>‹#›</a:t>
            </a:fld>
            <a:endParaRPr lang="en-US"/>
          </a:p>
        </p:txBody>
      </p:sp>
    </p:spTree>
    <p:extLst>
      <p:ext uri="{BB962C8B-B14F-4D97-AF65-F5344CB8AC3E}">
        <p14:creationId xmlns:p14="http://schemas.microsoft.com/office/powerpoint/2010/main" val="6610152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0F47C00-EACB-4C47-9DD2-761F1898493A}" type="datetimeFigureOut">
              <a:rPr lang="en-US" smtClean="0"/>
              <a:t>7/12/2015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871AE1-6816-4220-AB59-2DDA31FF122F}" type="slidenum">
              <a:rPr lang="en-US" smtClean="0"/>
              <a:t>‹#›</a:t>
            </a:fld>
            <a:endParaRPr lang="en-US"/>
          </a:p>
        </p:txBody>
      </p:sp>
    </p:spTree>
    <p:extLst>
      <p:ext uri="{BB962C8B-B14F-4D97-AF65-F5344CB8AC3E}">
        <p14:creationId xmlns:p14="http://schemas.microsoft.com/office/powerpoint/2010/main" val="22943374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0F47C00-EACB-4C47-9DD2-761F1898493A}" type="datetimeFigureOut">
              <a:rPr lang="en-US" smtClean="0"/>
              <a:t>7/12/2015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1871AE1-6816-4220-AB59-2DDA31FF122F}" type="slidenum">
              <a:rPr lang="en-US" smtClean="0"/>
              <a:t>‹#›</a:t>
            </a:fld>
            <a:endParaRPr lang="en-US"/>
          </a:p>
        </p:txBody>
      </p:sp>
    </p:spTree>
    <p:extLst>
      <p:ext uri="{BB962C8B-B14F-4D97-AF65-F5344CB8AC3E}">
        <p14:creationId xmlns:p14="http://schemas.microsoft.com/office/powerpoint/2010/main" val="4323857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0F47C00-EACB-4C47-9DD2-761F1898493A}" type="datetimeFigureOut">
              <a:rPr lang="en-US" smtClean="0"/>
              <a:t>7/12/2015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1871AE1-6816-4220-AB59-2DDA31FF122F}" type="slidenum">
              <a:rPr lang="en-US" smtClean="0"/>
              <a:t>‹#›</a:t>
            </a:fld>
            <a:endParaRPr lang="en-US"/>
          </a:p>
        </p:txBody>
      </p:sp>
    </p:spTree>
    <p:extLst>
      <p:ext uri="{BB962C8B-B14F-4D97-AF65-F5344CB8AC3E}">
        <p14:creationId xmlns:p14="http://schemas.microsoft.com/office/powerpoint/2010/main" val="33852009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0F47C00-EACB-4C47-9DD2-761F1898493A}" type="datetimeFigureOut">
              <a:rPr lang="en-US" smtClean="0"/>
              <a:t>7/12/2015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1871AE1-6816-4220-AB59-2DDA31FF122F}" type="slidenum">
              <a:rPr lang="en-US" smtClean="0"/>
              <a:t>‹#›</a:t>
            </a:fld>
            <a:endParaRPr lang="en-US"/>
          </a:p>
        </p:txBody>
      </p:sp>
    </p:spTree>
    <p:extLst>
      <p:ext uri="{BB962C8B-B14F-4D97-AF65-F5344CB8AC3E}">
        <p14:creationId xmlns:p14="http://schemas.microsoft.com/office/powerpoint/2010/main" val="213492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0F47C00-EACB-4C47-9DD2-761F1898493A}" type="datetimeFigureOut">
              <a:rPr lang="en-US" smtClean="0"/>
              <a:t>7/12/2015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1871AE1-6816-4220-AB59-2DDA31FF122F}" type="slidenum">
              <a:rPr lang="en-US" smtClean="0"/>
              <a:t>‹#›</a:t>
            </a:fld>
            <a:endParaRPr lang="en-US"/>
          </a:p>
        </p:txBody>
      </p:sp>
    </p:spTree>
    <p:extLst>
      <p:ext uri="{BB962C8B-B14F-4D97-AF65-F5344CB8AC3E}">
        <p14:creationId xmlns:p14="http://schemas.microsoft.com/office/powerpoint/2010/main" val="18501767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0F47C00-EACB-4C47-9DD2-761F1898493A}" type="datetimeFigureOut">
              <a:rPr lang="en-US" smtClean="0"/>
              <a:t>7/12/2015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1871AE1-6816-4220-AB59-2DDA31FF122F}" type="slidenum">
              <a:rPr lang="en-US" smtClean="0"/>
              <a:t>‹#›</a:t>
            </a:fld>
            <a:endParaRPr lang="en-US"/>
          </a:p>
        </p:txBody>
      </p:sp>
    </p:spTree>
    <p:extLst>
      <p:ext uri="{BB962C8B-B14F-4D97-AF65-F5344CB8AC3E}">
        <p14:creationId xmlns:p14="http://schemas.microsoft.com/office/powerpoint/2010/main" val="16946603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0F47C00-EACB-4C47-9DD2-761F1898493A}" type="datetimeFigureOut">
              <a:rPr lang="en-US" smtClean="0"/>
              <a:t>7/12/2015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1871AE1-6816-4220-AB59-2DDA31FF122F}" type="slidenum">
              <a:rPr lang="en-US" smtClean="0"/>
              <a:t>‹#›</a:t>
            </a:fld>
            <a:endParaRPr lang="en-US"/>
          </a:p>
        </p:txBody>
      </p:sp>
    </p:spTree>
    <p:extLst>
      <p:ext uri="{BB962C8B-B14F-4D97-AF65-F5344CB8AC3E}">
        <p14:creationId xmlns:p14="http://schemas.microsoft.com/office/powerpoint/2010/main" val="736397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0F47C00-EACB-4C47-9DD2-761F1898493A}" type="datetimeFigureOut">
              <a:rPr lang="en-US" smtClean="0"/>
              <a:t>7/12/2015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1871AE1-6816-4220-AB59-2DDA31FF122F}" type="slidenum">
              <a:rPr lang="en-US" smtClean="0"/>
              <a:t>‹#›</a:t>
            </a:fld>
            <a:endParaRPr lang="en-US"/>
          </a:p>
        </p:txBody>
      </p:sp>
    </p:spTree>
    <p:extLst>
      <p:ext uri="{BB962C8B-B14F-4D97-AF65-F5344CB8AC3E}">
        <p14:creationId xmlns:p14="http://schemas.microsoft.com/office/powerpoint/2010/main" val="32431143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0F47C00-EACB-4C47-9DD2-761F1898493A}" type="datetimeFigureOut">
              <a:rPr lang="en-US" smtClean="0"/>
              <a:t>7/12/2015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1871AE1-6816-4220-AB59-2DDA31FF122F}" type="slidenum">
              <a:rPr lang="en-US" smtClean="0"/>
              <a:t>‹#›</a:t>
            </a:fld>
            <a:endParaRPr lang="en-US"/>
          </a:p>
        </p:txBody>
      </p:sp>
    </p:spTree>
    <p:extLst>
      <p:ext uri="{BB962C8B-B14F-4D97-AF65-F5344CB8AC3E}">
        <p14:creationId xmlns:p14="http://schemas.microsoft.com/office/powerpoint/2010/main" val="44513847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emf"/><Relationship Id="rId3" Type="http://schemas.openxmlformats.org/officeDocument/2006/relationships/image" Target="../media/image1.jpg"/><Relationship Id="rId7" Type="http://schemas.openxmlformats.org/officeDocument/2006/relationships/image" Target="../media/image5.emf"/><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emf"/><Relationship Id="rId5" Type="http://schemas.openxmlformats.org/officeDocument/2006/relationships/image" Target="../media/image3.emf"/><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5.emf"/><Relationship Id="rId5" Type="http://schemas.openxmlformats.org/officeDocument/2006/relationships/image" Target="../media/image6.emf"/><Relationship Id="rId4" Type="http://schemas.openxmlformats.org/officeDocument/2006/relationships/image" Target="../media/image3.emf"/></Relationships>
</file>

<file path=ppt/slides/_rels/slide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10.emf"/><Relationship Id="rId4" Type="http://schemas.openxmlformats.org/officeDocument/2006/relationships/image" Target="../media/image9.emf"/></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12.jpeg"/><Relationship Id="rId4" Type="http://schemas.openxmlformats.org/officeDocument/2006/relationships/image" Target="../media/image11.emf"/></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14.emf"/><Relationship Id="rId4" Type="http://schemas.openxmlformats.org/officeDocument/2006/relationships/image" Target="../media/image13.jpeg"/></Relationships>
</file>

<file path=ppt/slides/_rels/slide7.xml.rels><?xml version="1.0" encoding="UTF-8" standalone="yes"?>
<Relationships xmlns="http://schemas.openxmlformats.org/package/2006/relationships"><Relationship Id="rId3" Type="http://schemas.openxmlformats.org/officeDocument/2006/relationships/image" Target="../media/image15.emf"/><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8.xml.rels><?xml version="1.0" encoding="UTF-8" standalone="yes"?>
<Relationships xmlns="http://schemas.openxmlformats.org/package/2006/relationships"><Relationship Id="rId3" Type="http://schemas.openxmlformats.org/officeDocument/2006/relationships/image" Target="../media/image16.emf"/><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82527" cy="6858000"/>
          </a:xfrm>
          <a:prstGeom prst="rect">
            <a:avLst/>
          </a:prstGeom>
        </p:spPr>
      </p:pic>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182527" y="1732884"/>
            <a:ext cx="3009473" cy="1753266"/>
          </a:xfrm>
          <a:prstGeom prst="rect">
            <a:avLst/>
          </a:prstGeom>
          <a:ln>
            <a:noFill/>
          </a:ln>
        </p:spPr>
      </p:pic>
      <p:pic>
        <p:nvPicPr>
          <p:cNvPr id="9" name="Picture 8"/>
          <p:cNvPicPr>
            <a:picLocks noChangeAspect="1"/>
          </p:cNvPicPr>
          <p:nvPr/>
        </p:nvPicPr>
        <p:blipFill>
          <a:blip r:embed="rId5"/>
          <a:stretch>
            <a:fillRect/>
          </a:stretch>
        </p:blipFill>
        <p:spPr>
          <a:xfrm>
            <a:off x="9531259" y="3581400"/>
            <a:ext cx="1846972" cy="3276600"/>
          </a:xfrm>
          <a:prstGeom prst="rect">
            <a:avLst/>
          </a:prstGeom>
        </p:spPr>
      </p:pic>
      <p:pic>
        <p:nvPicPr>
          <p:cNvPr id="11" name="Picture 10"/>
          <p:cNvPicPr>
            <a:picLocks noChangeAspect="1"/>
          </p:cNvPicPr>
          <p:nvPr/>
        </p:nvPicPr>
        <p:blipFill>
          <a:blip r:embed="rId6"/>
          <a:stretch>
            <a:fillRect/>
          </a:stretch>
        </p:blipFill>
        <p:spPr>
          <a:xfrm>
            <a:off x="10902912" y="4014525"/>
            <a:ext cx="1320037" cy="2843475"/>
          </a:xfrm>
          <a:prstGeom prst="rect">
            <a:avLst/>
          </a:prstGeom>
        </p:spPr>
      </p:pic>
      <p:sp>
        <p:nvSpPr>
          <p:cNvPr id="14" name="Rectangle 13"/>
          <p:cNvSpPr/>
          <p:nvPr/>
        </p:nvSpPr>
        <p:spPr>
          <a:xfrm>
            <a:off x="305042" y="134755"/>
            <a:ext cx="7055136" cy="2215991"/>
          </a:xfrm>
          <a:prstGeom prst="rect">
            <a:avLst/>
          </a:prstGeom>
          <a:noFill/>
        </p:spPr>
        <p:txBody>
          <a:bodyPr wrap="none" lIns="91440" tIns="45720" rIns="91440" bIns="45720">
            <a:spAutoFit/>
          </a:bodyPr>
          <a:lstStyle/>
          <a:p>
            <a:pPr algn="ctr"/>
            <a:r>
              <a:rPr lang="en-US" sz="13800" b="0" cap="none" spc="0" dirty="0" smtClean="0">
                <a:ln w="0"/>
                <a:solidFill>
                  <a:srgbClr val="DB384C"/>
                </a:solidFill>
                <a:effectLst>
                  <a:outerShdw blurRad="38100" dist="19050" dir="2700000" algn="tl" rotWithShape="0">
                    <a:schemeClr val="dk1">
                      <a:alpha val="40000"/>
                    </a:schemeClr>
                  </a:outerShdw>
                </a:effectLst>
                <a:latin typeface="Kaufmann BT" panose="03080502030307080303" pitchFamily="66" charset="0"/>
              </a:rPr>
              <a:t>Celebrating</a:t>
            </a:r>
            <a:endParaRPr lang="en-US" sz="13800" b="0" cap="none" spc="0" dirty="0">
              <a:ln w="0"/>
              <a:solidFill>
                <a:srgbClr val="DB384C"/>
              </a:solidFill>
              <a:effectLst>
                <a:outerShdw blurRad="38100" dist="19050" dir="2700000" algn="tl" rotWithShape="0">
                  <a:schemeClr val="dk1">
                    <a:alpha val="40000"/>
                  </a:schemeClr>
                </a:outerShdw>
              </a:effectLst>
              <a:latin typeface="Kaufmann BT" panose="03080502030307080303" pitchFamily="66" charset="0"/>
            </a:endParaRPr>
          </a:p>
        </p:txBody>
      </p:sp>
      <p:cxnSp>
        <p:nvCxnSpPr>
          <p:cNvPr id="16" name="Straight Connector 15"/>
          <p:cNvCxnSpPr/>
          <p:nvPr/>
        </p:nvCxnSpPr>
        <p:spPr>
          <a:xfrm>
            <a:off x="9182527" y="57150"/>
            <a:ext cx="0" cy="6858000"/>
          </a:xfrm>
          <a:prstGeom prst="line">
            <a:avLst/>
          </a:prstGeom>
          <a:ln w="76200">
            <a:solidFill>
              <a:srgbClr val="DB384C"/>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p:nvPicPr>
        <p:blipFill>
          <a:blip r:embed="rId7"/>
          <a:stretch>
            <a:fillRect/>
          </a:stretch>
        </p:blipFill>
        <p:spPr>
          <a:xfrm>
            <a:off x="9182527" y="5543550"/>
            <a:ext cx="697464" cy="1314450"/>
          </a:xfrm>
          <a:prstGeom prst="rect">
            <a:avLst/>
          </a:prstGeom>
        </p:spPr>
      </p:pic>
      <p:pic>
        <p:nvPicPr>
          <p:cNvPr id="12" name="Picture 11"/>
          <p:cNvPicPr>
            <a:picLocks noChangeAspect="1"/>
          </p:cNvPicPr>
          <p:nvPr/>
        </p:nvPicPr>
        <p:blipFill>
          <a:blip r:embed="rId8"/>
          <a:stretch>
            <a:fillRect/>
          </a:stretch>
        </p:blipFill>
        <p:spPr>
          <a:xfrm>
            <a:off x="11671060" y="5543550"/>
            <a:ext cx="593357" cy="1314450"/>
          </a:xfrm>
          <a:prstGeom prst="rect">
            <a:avLst/>
          </a:prstGeom>
        </p:spPr>
      </p:pic>
      <p:sp>
        <p:nvSpPr>
          <p:cNvPr id="13" name="Rectangle 12"/>
          <p:cNvSpPr/>
          <p:nvPr/>
        </p:nvSpPr>
        <p:spPr>
          <a:xfrm>
            <a:off x="7065271" y="995660"/>
            <a:ext cx="4844595" cy="830997"/>
          </a:xfrm>
          <a:prstGeom prst="rect">
            <a:avLst/>
          </a:prstGeom>
          <a:noFill/>
        </p:spPr>
        <p:txBody>
          <a:bodyPr wrap="none" lIns="91440" tIns="45720" rIns="91440" bIns="45720">
            <a:spAutoFit/>
          </a:bodyPr>
          <a:lstStyle/>
          <a:p>
            <a:pPr algn="ctr"/>
            <a:r>
              <a:rPr lang="en-US" sz="4800" b="1" cap="none" spc="0" dirty="0" smtClean="0">
                <a:ln w="0"/>
                <a:solidFill>
                  <a:schemeClr val="tx1"/>
                </a:solidFill>
                <a:effectLst>
                  <a:outerShdw blurRad="38100" dist="19050" dir="2700000" algn="tl" rotWithShape="0">
                    <a:schemeClr val="dk1">
                      <a:alpha val="40000"/>
                    </a:schemeClr>
                  </a:outerShdw>
                </a:effectLst>
                <a:latin typeface="New York" panose="02020502060305060204" pitchFamily="18" charset="0"/>
              </a:rPr>
              <a:t>The Heroes of </a:t>
            </a:r>
            <a:endParaRPr lang="en-US" sz="4800" b="1" cap="none" spc="0" dirty="0">
              <a:ln w="0"/>
              <a:solidFill>
                <a:schemeClr val="tx1"/>
              </a:solidFill>
              <a:effectLst>
                <a:outerShdw blurRad="38100" dist="19050" dir="2700000" algn="tl" rotWithShape="0">
                  <a:schemeClr val="dk1">
                    <a:alpha val="40000"/>
                  </a:schemeClr>
                </a:outerShdw>
              </a:effectLst>
              <a:latin typeface="New York" panose="02020502060305060204" pitchFamily="18" charset="0"/>
            </a:endParaRPr>
          </a:p>
        </p:txBody>
      </p:sp>
    </p:spTree>
    <p:extLst>
      <p:ext uri="{BB962C8B-B14F-4D97-AF65-F5344CB8AC3E}">
        <p14:creationId xmlns:p14="http://schemas.microsoft.com/office/powerpoint/2010/main" val="75468558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990600" y="2749550"/>
            <a:ext cx="10858500" cy="3046988"/>
          </a:xfrm>
          <a:prstGeom prst="rect">
            <a:avLst/>
          </a:prstGeom>
        </p:spPr>
        <p:txBody>
          <a:bodyPr wrap="square">
            <a:spAutoFit/>
          </a:bodyPr>
          <a:lstStyle/>
          <a:p>
            <a:r>
              <a:rPr lang="en-US" sz="3200" i="0" dirty="0" smtClean="0">
                <a:solidFill>
                  <a:srgbClr val="222222"/>
                </a:solidFill>
                <a:effectLst/>
                <a:latin typeface="Clarendon Light" panose="02040604040505020204" pitchFamily="18" charset="0"/>
              </a:rPr>
              <a:t>In modern popular fiction, a superhero (sometimes rendered super-hero or super hero) is a type of heroic character possessing extraordinary talents, supernatural phenomena, or superhuman powers and is dedicated to a moral </a:t>
            </a:r>
            <a:r>
              <a:rPr lang="en-US" sz="3200" i="0" dirty="0" smtClean="0">
                <a:solidFill>
                  <a:srgbClr val="222222"/>
                </a:solidFill>
                <a:effectLst/>
                <a:latin typeface="Clarendon Light" panose="02040604040505020204" pitchFamily="18" charset="0"/>
              </a:rPr>
              <a:t>goal of </a:t>
            </a:r>
            <a:r>
              <a:rPr lang="en-US" sz="3200" i="0" dirty="0" smtClean="0">
                <a:solidFill>
                  <a:srgbClr val="222222"/>
                </a:solidFill>
                <a:effectLst/>
                <a:latin typeface="Clarendon Light" panose="02040604040505020204" pitchFamily="18" charset="0"/>
              </a:rPr>
              <a:t>protecting the public.</a:t>
            </a:r>
            <a:endParaRPr lang="en-US" sz="3200" i="0" dirty="0">
              <a:solidFill>
                <a:srgbClr val="222222"/>
              </a:solidFill>
              <a:effectLst/>
              <a:latin typeface="Clarendon Light" panose="02040604040505020204" pitchFamily="18" charset="0"/>
            </a:endParaRPr>
          </a:p>
        </p:txBody>
      </p:sp>
      <p:pic>
        <p:nvPicPr>
          <p:cNvPr id="1026" name="Picture 2" descr="http://castabigger.net/wp-content/uploads/2015/04/google-logo-marvel-characters.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11462" y="274551"/>
            <a:ext cx="7216775" cy="24749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4646302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Group 12"/>
          <p:cNvGrpSpPr/>
          <p:nvPr/>
        </p:nvGrpSpPr>
        <p:grpSpPr>
          <a:xfrm>
            <a:off x="1142701" y="215280"/>
            <a:ext cx="10251877" cy="4120530"/>
            <a:chOff x="876001" y="2177430"/>
            <a:chExt cx="10251877" cy="4120530"/>
          </a:xfrm>
        </p:grpSpPr>
        <p:pic>
          <p:nvPicPr>
            <p:cNvPr id="10" name="Picture 9"/>
            <p:cNvPicPr>
              <a:picLocks noChangeAspect="1"/>
            </p:cNvPicPr>
            <p:nvPr/>
          </p:nvPicPr>
          <p:blipFill>
            <a:blip r:embed="rId3"/>
            <a:stretch>
              <a:fillRect/>
            </a:stretch>
          </p:blipFill>
          <p:spPr>
            <a:xfrm>
              <a:off x="9316662" y="2700074"/>
              <a:ext cx="1320037" cy="2843475"/>
            </a:xfrm>
            <a:prstGeom prst="rect">
              <a:avLst/>
            </a:prstGeom>
          </p:spPr>
        </p:pic>
        <p:pic>
          <p:nvPicPr>
            <p:cNvPr id="9" name="Picture 8"/>
            <p:cNvPicPr>
              <a:picLocks noChangeAspect="1"/>
            </p:cNvPicPr>
            <p:nvPr/>
          </p:nvPicPr>
          <p:blipFill>
            <a:blip r:embed="rId4"/>
            <a:stretch>
              <a:fillRect/>
            </a:stretch>
          </p:blipFill>
          <p:spPr>
            <a:xfrm>
              <a:off x="4151340" y="2177430"/>
              <a:ext cx="1846972" cy="3276600"/>
            </a:xfrm>
            <a:prstGeom prst="rect">
              <a:avLst/>
            </a:prstGeom>
          </p:spPr>
        </p:pic>
        <p:grpSp>
          <p:nvGrpSpPr>
            <p:cNvPr id="7" name="Group 6"/>
            <p:cNvGrpSpPr/>
            <p:nvPr/>
          </p:nvGrpSpPr>
          <p:grpSpPr>
            <a:xfrm>
              <a:off x="1224733" y="3143250"/>
              <a:ext cx="8751948" cy="3154710"/>
              <a:chOff x="1834333" y="166985"/>
              <a:chExt cx="8751948" cy="3154710"/>
            </a:xfrm>
          </p:grpSpPr>
          <p:sp>
            <p:nvSpPr>
              <p:cNvPr id="5" name="Rectangle 4"/>
              <p:cNvSpPr/>
              <p:nvPr/>
            </p:nvSpPr>
            <p:spPr>
              <a:xfrm>
                <a:off x="1834333" y="166985"/>
                <a:ext cx="8751948" cy="3154710"/>
              </a:xfrm>
              <a:prstGeom prst="rect">
                <a:avLst/>
              </a:prstGeom>
              <a:noFill/>
            </p:spPr>
            <p:txBody>
              <a:bodyPr wrap="none" lIns="91440" tIns="45720" rIns="91440" bIns="45720">
                <a:spAutoFit/>
              </a:bodyPr>
              <a:lstStyle/>
              <a:p>
                <a:pPr algn="ctr"/>
                <a:r>
                  <a:rPr lang="en-US" sz="19900" dirty="0" smtClean="0">
                    <a:ln w="0"/>
                    <a:solidFill>
                      <a:srgbClr val="1A4EBF"/>
                    </a:solidFill>
                    <a:effectLst>
                      <a:outerShdw blurRad="38100" dist="19050" dir="2700000" algn="tl" rotWithShape="0">
                        <a:schemeClr val="dk1">
                          <a:alpha val="40000"/>
                        </a:schemeClr>
                      </a:outerShdw>
                    </a:effectLst>
                    <a:latin typeface="Adobe Garamond Pro" panose="02020502060506020403" pitchFamily="18" charset="0"/>
                  </a:rPr>
                  <a:t>M</a:t>
                </a:r>
                <a:r>
                  <a:rPr lang="en-US" sz="19900" dirty="0" smtClean="0">
                    <a:ln w="0"/>
                    <a:solidFill>
                      <a:srgbClr val="941501"/>
                    </a:solidFill>
                    <a:effectLst>
                      <a:outerShdw blurRad="38100" dist="19050" dir="2700000" algn="tl" rotWithShape="0">
                        <a:schemeClr val="dk1">
                          <a:alpha val="40000"/>
                        </a:schemeClr>
                      </a:outerShdw>
                    </a:effectLst>
                    <a:latin typeface="Adobe Garamond Pro" panose="02020502060506020403" pitchFamily="18" charset="0"/>
                  </a:rPr>
                  <a:t>i</a:t>
                </a:r>
                <a:r>
                  <a:rPr lang="en-US" sz="19900" dirty="0" smtClean="0">
                    <a:ln w="38100">
                      <a:solidFill>
                        <a:srgbClr val="941501"/>
                      </a:solidFill>
                    </a:ln>
                    <a:solidFill>
                      <a:schemeClr val="bg1"/>
                    </a:solidFill>
                    <a:effectLst>
                      <a:outerShdw blurRad="38100" dist="19050" dir="2700000" algn="tl" rotWithShape="0">
                        <a:schemeClr val="dk1">
                          <a:alpha val="40000"/>
                        </a:schemeClr>
                      </a:outerShdw>
                    </a:effectLst>
                    <a:latin typeface="Adobe Garamond Pro" panose="02020502060506020403" pitchFamily="18" charset="0"/>
                  </a:rPr>
                  <a:t>n</a:t>
                </a:r>
                <a:r>
                  <a:rPr lang="en-US" sz="19900" dirty="0" smtClean="0">
                    <a:ln w="0"/>
                    <a:effectLst>
                      <a:outerShdw blurRad="38100" dist="19050" dir="2700000" algn="tl" rotWithShape="0">
                        <a:schemeClr val="dk1">
                          <a:alpha val="40000"/>
                        </a:schemeClr>
                      </a:outerShdw>
                    </a:effectLst>
                    <a:latin typeface="Adobe Garamond Pro" panose="02020502060506020403" pitchFamily="18" charset="0"/>
                  </a:rPr>
                  <a:t> </a:t>
                </a:r>
                <a:r>
                  <a:rPr lang="en-US" sz="19900" dirty="0" err="1" smtClean="0">
                    <a:ln w="0"/>
                    <a:solidFill>
                      <a:srgbClr val="1A4EBF"/>
                    </a:solidFill>
                    <a:effectLst>
                      <a:outerShdw blurRad="38100" dist="19050" dir="2700000" algn="tl" rotWithShape="0">
                        <a:schemeClr val="dk1">
                          <a:alpha val="40000"/>
                        </a:schemeClr>
                      </a:outerShdw>
                    </a:effectLst>
                    <a:latin typeface="Adobe Garamond Pro" panose="02020502060506020403" pitchFamily="18" charset="0"/>
                  </a:rPr>
                  <a:t>s</a:t>
                </a:r>
                <a:r>
                  <a:rPr lang="en-US" sz="19900" dirty="0" err="1" smtClean="0">
                    <a:ln w="0"/>
                    <a:solidFill>
                      <a:srgbClr val="D8771F"/>
                    </a:solidFill>
                    <a:effectLst>
                      <a:outerShdw blurRad="38100" dist="19050" dir="2700000" algn="tl" rotWithShape="0">
                        <a:schemeClr val="dk1">
                          <a:alpha val="40000"/>
                        </a:schemeClr>
                      </a:outerShdw>
                    </a:effectLst>
                    <a:latin typeface="Adobe Garamond Pro" panose="02020502060506020403" pitchFamily="18" charset="0"/>
                  </a:rPr>
                  <a:t>t</a:t>
                </a:r>
                <a:r>
                  <a:rPr lang="en-US" sz="19900" dirty="0" err="1" smtClean="0">
                    <a:ln w="0">
                      <a:solidFill>
                        <a:srgbClr val="941501"/>
                      </a:solidFill>
                    </a:ln>
                    <a:solidFill>
                      <a:srgbClr val="941501"/>
                    </a:solidFill>
                    <a:effectLst>
                      <a:outerShdw blurRad="38100" dist="19050" dir="2700000" algn="tl" rotWithShape="0">
                        <a:schemeClr val="dk1">
                          <a:alpha val="40000"/>
                        </a:schemeClr>
                      </a:outerShdw>
                    </a:effectLst>
                    <a:latin typeface="Adobe Garamond Pro" panose="02020502060506020403" pitchFamily="18" charset="0"/>
                  </a:rPr>
                  <a:t>r</a:t>
                </a:r>
                <a:r>
                  <a:rPr lang="en-US" sz="19900" dirty="0" err="1" smtClean="0">
                    <a:ln w="38100">
                      <a:solidFill>
                        <a:srgbClr val="941501"/>
                      </a:solidFill>
                    </a:ln>
                    <a:solidFill>
                      <a:schemeClr val="bg1"/>
                    </a:solidFill>
                    <a:effectLst>
                      <a:outerShdw blurRad="38100" dist="19050" dir="2700000" algn="tl" rotWithShape="0">
                        <a:schemeClr val="dk1">
                          <a:alpha val="40000"/>
                        </a:schemeClr>
                      </a:outerShdw>
                    </a:effectLst>
                    <a:latin typeface="Adobe Garamond Pro" panose="02020502060506020403" pitchFamily="18" charset="0"/>
                  </a:rPr>
                  <a:t>y</a:t>
                </a:r>
                <a:endParaRPr lang="en-US" sz="19900" b="0" cap="none" spc="0" dirty="0" smtClean="0">
                  <a:ln w="38100">
                    <a:solidFill>
                      <a:srgbClr val="941501"/>
                    </a:solidFill>
                  </a:ln>
                  <a:solidFill>
                    <a:schemeClr val="bg1"/>
                  </a:solidFill>
                  <a:effectLst>
                    <a:outerShdw blurRad="38100" dist="19050" dir="2700000" algn="tl" rotWithShape="0">
                      <a:schemeClr val="dk1">
                        <a:alpha val="40000"/>
                      </a:schemeClr>
                    </a:outerShdw>
                  </a:effectLst>
                  <a:latin typeface="Adobe Garamond Pro" panose="02020502060506020403" pitchFamily="18" charset="0"/>
                </a:endParaRPr>
              </a:p>
            </p:txBody>
          </p:sp>
          <p:pic>
            <p:nvPicPr>
              <p:cNvPr id="6" name="Picture 5"/>
              <p:cNvPicPr>
                <a:picLocks noChangeAspect="1"/>
              </p:cNvPicPr>
              <p:nvPr/>
            </p:nvPicPr>
            <p:blipFill>
              <a:blip r:embed="rId5"/>
              <a:stretch>
                <a:fillRect/>
              </a:stretch>
            </p:blipFill>
            <p:spPr>
              <a:xfrm>
                <a:off x="6356110" y="1163315"/>
                <a:ext cx="593357" cy="1314450"/>
              </a:xfrm>
              <a:prstGeom prst="rect">
                <a:avLst/>
              </a:prstGeom>
            </p:spPr>
          </p:pic>
        </p:grpSp>
        <p:sp>
          <p:nvSpPr>
            <p:cNvPr id="8" name="Rectangle 7"/>
            <p:cNvSpPr/>
            <p:nvPr/>
          </p:nvSpPr>
          <p:spPr>
            <a:xfrm>
              <a:off x="9484223" y="5374630"/>
              <a:ext cx="1643655" cy="923330"/>
            </a:xfrm>
            <a:prstGeom prst="rect">
              <a:avLst/>
            </a:prstGeom>
            <a:solidFill>
              <a:srgbClr val="941501"/>
            </a:solidFill>
          </p:spPr>
          <p:txBody>
            <a:bodyPr wrap="none" lIns="91440" tIns="45720" rIns="91440" bIns="45720">
              <a:spAutoFit/>
            </a:bodyPr>
            <a:lstStyle/>
            <a:p>
              <a:pPr algn="ctr"/>
              <a:r>
                <a:rPr lang="en-US" sz="5400" b="0" cap="none" spc="0" dirty="0" smtClean="0">
                  <a:ln w="0"/>
                  <a:solidFill>
                    <a:schemeClr val="bg1"/>
                  </a:solidFill>
                  <a:effectLst>
                    <a:outerShdw blurRad="38100" dist="19050" dir="2700000" algn="tl" rotWithShape="0">
                      <a:schemeClr val="dk1">
                        <a:alpha val="40000"/>
                      </a:schemeClr>
                    </a:outerShdw>
                  </a:effectLst>
                  <a:latin typeface="Birch Std" panose="03060502040705060204" pitchFamily="66" charset="0"/>
                </a:rPr>
                <a:t>WORKER</a:t>
              </a:r>
              <a:endParaRPr lang="en-US" sz="5400" b="0" cap="none" spc="0" dirty="0">
                <a:ln w="0"/>
                <a:solidFill>
                  <a:schemeClr val="bg1"/>
                </a:solidFill>
                <a:effectLst>
                  <a:outerShdw blurRad="38100" dist="19050" dir="2700000" algn="tl" rotWithShape="0">
                    <a:schemeClr val="dk1">
                      <a:alpha val="40000"/>
                    </a:schemeClr>
                  </a:outerShdw>
                </a:effectLst>
                <a:latin typeface="Birch Std" panose="03060502040705060204" pitchFamily="66" charset="0"/>
              </a:endParaRPr>
            </a:p>
          </p:txBody>
        </p:sp>
        <p:pic>
          <p:nvPicPr>
            <p:cNvPr id="11" name="Picture 10"/>
            <p:cNvPicPr>
              <a:picLocks noChangeAspect="1"/>
            </p:cNvPicPr>
            <p:nvPr/>
          </p:nvPicPr>
          <p:blipFill>
            <a:blip r:embed="rId6"/>
            <a:stretch>
              <a:fillRect/>
            </a:stretch>
          </p:blipFill>
          <p:spPr>
            <a:xfrm>
              <a:off x="876001" y="4121812"/>
              <a:ext cx="697464" cy="1314450"/>
            </a:xfrm>
            <a:prstGeom prst="rect">
              <a:avLst/>
            </a:prstGeom>
          </p:spPr>
        </p:pic>
      </p:grpSp>
      <p:sp>
        <p:nvSpPr>
          <p:cNvPr id="14" name="Rectangle 13"/>
          <p:cNvSpPr/>
          <p:nvPr/>
        </p:nvSpPr>
        <p:spPr>
          <a:xfrm>
            <a:off x="880638" y="4488210"/>
            <a:ext cx="10858500" cy="1938992"/>
          </a:xfrm>
          <a:prstGeom prst="rect">
            <a:avLst/>
          </a:prstGeom>
        </p:spPr>
        <p:txBody>
          <a:bodyPr wrap="square">
            <a:spAutoFit/>
          </a:bodyPr>
          <a:lstStyle/>
          <a:p>
            <a:r>
              <a:rPr lang="en-US" sz="2400" i="0" dirty="0" smtClean="0">
                <a:solidFill>
                  <a:srgbClr val="222222"/>
                </a:solidFill>
                <a:effectLst/>
                <a:latin typeface="Clarendon Light" panose="02040604040505020204" pitchFamily="18" charset="0"/>
              </a:rPr>
              <a:t>In reality, a  Ministry Worker (sometimes rendered super-hero or super hero) is a type of heroic character possessing extraordinary talents, performing supernatural phenomena through </a:t>
            </a:r>
            <a:r>
              <a:rPr lang="en-US" sz="2400" dirty="0" smtClean="0">
                <a:solidFill>
                  <a:srgbClr val="222222"/>
                </a:solidFill>
                <a:latin typeface="Clarendon Light" panose="02040604040505020204" pitchFamily="18" charset="0"/>
              </a:rPr>
              <a:t>Holy Spirit em</a:t>
            </a:r>
            <a:r>
              <a:rPr lang="en-US" sz="2400" i="0" dirty="0" smtClean="0">
                <a:solidFill>
                  <a:srgbClr val="222222"/>
                </a:solidFill>
                <a:effectLst/>
                <a:latin typeface="Clarendon Light" panose="02040604040505020204" pitchFamily="18" charset="0"/>
              </a:rPr>
              <a:t>powered abilities and is dedicated to a moral goal of protecting the public.</a:t>
            </a:r>
            <a:endParaRPr lang="en-US" sz="2400" i="0" dirty="0">
              <a:solidFill>
                <a:srgbClr val="222222"/>
              </a:solidFill>
              <a:effectLst/>
              <a:latin typeface="Clarendon Light" panose="02040604040505020204" pitchFamily="18" charset="0"/>
            </a:endParaRPr>
          </a:p>
        </p:txBody>
      </p:sp>
    </p:spTree>
    <p:extLst>
      <p:ext uri="{BB962C8B-B14F-4D97-AF65-F5344CB8AC3E}">
        <p14:creationId xmlns:p14="http://schemas.microsoft.com/office/powerpoint/2010/main" val="84093428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xplosion 2 6"/>
          <p:cNvSpPr/>
          <p:nvPr/>
        </p:nvSpPr>
        <p:spPr>
          <a:xfrm>
            <a:off x="159657" y="1053204"/>
            <a:ext cx="9114971" cy="5624725"/>
          </a:xfrm>
          <a:prstGeom prst="irregularSeal2">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p:cNvSpPr/>
          <p:nvPr/>
        </p:nvSpPr>
        <p:spPr>
          <a:xfrm>
            <a:off x="159657" y="2380343"/>
            <a:ext cx="11858171" cy="72572"/>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pic>
        <p:nvPicPr>
          <p:cNvPr id="25" name="Picture 2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291733"/>
            <a:ext cx="6843777" cy="3316572"/>
          </a:xfrm>
          <a:prstGeom prst="rect">
            <a:avLst/>
          </a:prstGeom>
        </p:spPr>
      </p:pic>
      <p:sp>
        <p:nvSpPr>
          <p:cNvPr id="27" name="Rectangle 26"/>
          <p:cNvSpPr/>
          <p:nvPr/>
        </p:nvSpPr>
        <p:spPr>
          <a:xfrm>
            <a:off x="6314280" y="1006365"/>
            <a:ext cx="5572359" cy="1446550"/>
          </a:xfrm>
          <a:prstGeom prst="rect">
            <a:avLst/>
          </a:prstGeom>
          <a:noFill/>
        </p:spPr>
        <p:txBody>
          <a:bodyPr wrap="none" lIns="91440" tIns="45720" rIns="91440" bIns="45720">
            <a:spAutoFit/>
          </a:bodyPr>
          <a:lstStyle/>
          <a:p>
            <a:pPr algn="ctr"/>
            <a:r>
              <a:rPr lang="en-US" sz="8800" b="0" cap="none" spc="0" dirty="0" smtClean="0">
                <a:ln w="0"/>
                <a:solidFill>
                  <a:schemeClr val="tx1"/>
                </a:solidFill>
                <a:effectLst>
                  <a:outerShdw blurRad="38100" dist="19050" dir="2700000" algn="tl" rotWithShape="0">
                    <a:schemeClr val="dk1">
                      <a:alpha val="40000"/>
                    </a:schemeClr>
                  </a:outerShdw>
                </a:effectLst>
                <a:latin typeface="Kaufmann BT" panose="03080502030307080303" pitchFamily="66" charset="0"/>
              </a:rPr>
              <a:t>Superpowers </a:t>
            </a:r>
            <a:endParaRPr lang="en-US" sz="8800" b="0" cap="none" spc="0" dirty="0">
              <a:ln w="0"/>
              <a:solidFill>
                <a:schemeClr val="tx1"/>
              </a:solidFill>
              <a:effectLst>
                <a:outerShdw blurRad="38100" dist="19050" dir="2700000" algn="tl" rotWithShape="0">
                  <a:schemeClr val="dk1">
                    <a:alpha val="40000"/>
                  </a:schemeClr>
                </a:outerShdw>
              </a:effectLst>
              <a:latin typeface="Kaufmann BT" panose="03080502030307080303" pitchFamily="66" charset="0"/>
            </a:endParaRPr>
          </a:p>
        </p:txBody>
      </p:sp>
      <p:pic>
        <p:nvPicPr>
          <p:cNvPr id="2" name="Picture 1"/>
          <p:cNvPicPr>
            <a:picLocks noChangeAspect="1"/>
          </p:cNvPicPr>
          <p:nvPr/>
        </p:nvPicPr>
        <p:blipFill>
          <a:blip r:embed="rId4"/>
          <a:stretch>
            <a:fillRect/>
          </a:stretch>
        </p:blipFill>
        <p:spPr>
          <a:xfrm>
            <a:off x="7507052" y="2875500"/>
            <a:ext cx="3847500" cy="3982500"/>
          </a:xfrm>
          <a:prstGeom prst="rect">
            <a:avLst/>
          </a:prstGeom>
        </p:spPr>
      </p:pic>
      <p:pic>
        <p:nvPicPr>
          <p:cNvPr id="4" name="Picture 3"/>
          <p:cNvPicPr>
            <a:picLocks noChangeAspect="1"/>
          </p:cNvPicPr>
          <p:nvPr/>
        </p:nvPicPr>
        <p:blipFill>
          <a:blip r:embed="rId5"/>
          <a:stretch>
            <a:fillRect/>
          </a:stretch>
        </p:blipFill>
        <p:spPr>
          <a:xfrm>
            <a:off x="6425604" y="5122221"/>
            <a:ext cx="1157186" cy="1735779"/>
          </a:xfrm>
          <a:prstGeom prst="rect">
            <a:avLst/>
          </a:prstGeom>
        </p:spPr>
      </p:pic>
      <p:sp>
        <p:nvSpPr>
          <p:cNvPr id="6" name="Rectangle 5"/>
          <p:cNvSpPr/>
          <p:nvPr/>
        </p:nvSpPr>
        <p:spPr>
          <a:xfrm>
            <a:off x="2440475" y="2703389"/>
            <a:ext cx="4204997" cy="923330"/>
          </a:xfrm>
          <a:prstGeom prst="rect">
            <a:avLst/>
          </a:prstGeom>
          <a:noFill/>
        </p:spPr>
        <p:txBody>
          <a:bodyPr wrap="none" lIns="91440" tIns="45720" rIns="91440" bIns="45720">
            <a:spAutoFit/>
            <a:scene3d>
              <a:camera prst="orthographicFront"/>
              <a:lightRig rig="soft" dir="t">
                <a:rot lat="0" lon="0" rev="15600000"/>
              </a:lightRig>
            </a:scene3d>
            <a:sp3d extrusionH="57150" prstMaterial="softEdge">
              <a:bevelT w="25400" h="38100"/>
            </a:sp3d>
          </a:bodyPr>
          <a:lstStyle/>
          <a:p>
            <a:pPr algn="ctr"/>
            <a:r>
              <a:rPr lang="en-US" sz="5400" b="1" cap="none" spc="0" dirty="0" smtClean="0">
                <a:ln>
                  <a:solidFill>
                    <a:schemeClr val="tx1"/>
                  </a:solidFill>
                </a:ln>
                <a:solidFill>
                  <a:srgbClr val="EF1A24"/>
                </a:solidFill>
                <a:effectLst/>
                <a:latin typeface="Antique Olive CompactPS" panose="020B0904030504030204" pitchFamily="34" charset="0"/>
              </a:rPr>
              <a:t>HEAR THE</a:t>
            </a:r>
          </a:p>
        </p:txBody>
      </p:sp>
      <p:sp>
        <p:nvSpPr>
          <p:cNvPr id="10" name="Rectangle 9"/>
          <p:cNvSpPr/>
          <p:nvPr/>
        </p:nvSpPr>
        <p:spPr>
          <a:xfrm>
            <a:off x="2367540" y="3241759"/>
            <a:ext cx="4350871" cy="1862048"/>
          </a:xfrm>
          <a:prstGeom prst="rect">
            <a:avLst/>
          </a:prstGeom>
          <a:noFill/>
        </p:spPr>
        <p:txBody>
          <a:bodyPr wrap="none" lIns="91440" tIns="45720" rIns="91440" bIns="45720">
            <a:spAutoFit/>
          </a:bodyPr>
          <a:lstStyle/>
          <a:p>
            <a:pPr algn="ctr"/>
            <a:r>
              <a:rPr lang="en-US" sz="11500" b="1" dirty="0" smtClean="0">
                <a:ln w="38100">
                  <a:solidFill>
                    <a:srgbClr val="EF1A24"/>
                  </a:solidFill>
                  <a:prstDash val="solid"/>
                </a:ln>
                <a:solidFill>
                  <a:srgbClr val="FFF380"/>
                </a:solidFill>
                <a:latin typeface="Antique Olive CompactPS" panose="020B0904030504030204" pitchFamily="34" charset="0"/>
              </a:rPr>
              <a:t>CALL</a:t>
            </a:r>
          </a:p>
        </p:txBody>
      </p:sp>
    </p:spTree>
    <p:extLst>
      <p:ext uri="{BB962C8B-B14F-4D97-AF65-F5344CB8AC3E}">
        <p14:creationId xmlns:p14="http://schemas.microsoft.com/office/powerpoint/2010/main" val="86762097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25"/>
          <p:cNvSpPr/>
          <p:nvPr/>
        </p:nvSpPr>
        <p:spPr>
          <a:xfrm>
            <a:off x="159657" y="2380343"/>
            <a:ext cx="11858171" cy="72572"/>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pic>
        <p:nvPicPr>
          <p:cNvPr id="25" name="Picture 2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291733"/>
            <a:ext cx="6843777" cy="3316572"/>
          </a:xfrm>
          <a:prstGeom prst="rect">
            <a:avLst/>
          </a:prstGeom>
        </p:spPr>
      </p:pic>
      <p:sp>
        <p:nvSpPr>
          <p:cNvPr id="27" name="Rectangle 26"/>
          <p:cNvSpPr/>
          <p:nvPr/>
        </p:nvSpPr>
        <p:spPr>
          <a:xfrm>
            <a:off x="6314280" y="1006365"/>
            <a:ext cx="5572359" cy="1446550"/>
          </a:xfrm>
          <a:prstGeom prst="rect">
            <a:avLst/>
          </a:prstGeom>
          <a:noFill/>
        </p:spPr>
        <p:txBody>
          <a:bodyPr wrap="none" lIns="91440" tIns="45720" rIns="91440" bIns="45720">
            <a:spAutoFit/>
          </a:bodyPr>
          <a:lstStyle/>
          <a:p>
            <a:pPr algn="ctr"/>
            <a:r>
              <a:rPr lang="en-US" sz="8800" b="0" cap="none" spc="0" dirty="0" smtClean="0">
                <a:ln w="0"/>
                <a:solidFill>
                  <a:schemeClr val="tx1"/>
                </a:solidFill>
                <a:effectLst>
                  <a:outerShdw blurRad="38100" dist="19050" dir="2700000" algn="tl" rotWithShape="0">
                    <a:schemeClr val="dk1">
                      <a:alpha val="40000"/>
                    </a:schemeClr>
                  </a:outerShdw>
                </a:effectLst>
                <a:latin typeface="Kaufmann BT" panose="03080502030307080303" pitchFamily="66" charset="0"/>
              </a:rPr>
              <a:t>Superpowers </a:t>
            </a:r>
            <a:endParaRPr lang="en-US" sz="8800" b="0" cap="none" spc="0" dirty="0">
              <a:ln w="0"/>
              <a:solidFill>
                <a:schemeClr val="tx1"/>
              </a:solidFill>
              <a:effectLst>
                <a:outerShdw blurRad="38100" dist="19050" dir="2700000" algn="tl" rotWithShape="0">
                  <a:schemeClr val="dk1">
                    <a:alpha val="40000"/>
                  </a:schemeClr>
                </a:outerShdw>
              </a:effectLst>
              <a:latin typeface="Kaufmann BT" panose="03080502030307080303" pitchFamily="66" charset="0"/>
            </a:endParaRPr>
          </a:p>
        </p:txBody>
      </p:sp>
      <p:pic>
        <p:nvPicPr>
          <p:cNvPr id="28" name="Picture 27"/>
          <p:cNvPicPr>
            <a:picLocks noChangeAspect="1"/>
          </p:cNvPicPr>
          <p:nvPr/>
        </p:nvPicPr>
        <p:blipFill>
          <a:blip r:embed="rId4"/>
          <a:stretch>
            <a:fillRect/>
          </a:stretch>
        </p:blipFill>
        <p:spPr>
          <a:xfrm rot="20121686">
            <a:off x="298658" y="1990737"/>
            <a:ext cx="5287501" cy="2587500"/>
          </a:xfrm>
          <a:prstGeom prst="rect">
            <a:avLst/>
          </a:prstGeom>
        </p:spPr>
      </p:pic>
      <p:sp>
        <p:nvSpPr>
          <p:cNvPr id="29" name="Rectangle 28"/>
          <p:cNvSpPr/>
          <p:nvPr/>
        </p:nvSpPr>
        <p:spPr>
          <a:xfrm>
            <a:off x="5253586" y="2705882"/>
            <a:ext cx="6256841" cy="923330"/>
          </a:xfrm>
          <a:prstGeom prst="rect">
            <a:avLst/>
          </a:prstGeom>
          <a:noFill/>
        </p:spPr>
        <p:txBody>
          <a:bodyPr wrap="none" lIns="91440" tIns="45720" rIns="91440" bIns="45720">
            <a:spAutoFit/>
          </a:bodyPr>
          <a:lstStyle/>
          <a:p>
            <a:pPr algn="ctr"/>
            <a:r>
              <a:rPr lang="en-US" sz="5400" b="0" cap="none" spc="0" dirty="0" smtClean="0">
                <a:ln w="0"/>
                <a:solidFill>
                  <a:schemeClr val="tx1"/>
                </a:solidFill>
                <a:effectLst>
                  <a:outerShdw blurRad="38100" dist="19050" dir="2700000" algn="tl" rotWithShape="0">
                    <a:schemeClr val="dk1">
                      <a:alpha val="40000"/>
                    </a:schemeClr>
                  </a:outerShdw>
                </a:effectLst>
              </a:rPr>
              <a:t>Spiritual Discernment</a:t>
            </a:r>
            <a:endParaRPr lang="en-US" sz="5400" b="0" cap="none" spc="0" dirty="0">
              <a:ln w="0"/>
              <a:solidFill>
                <a:schemeClr val="tx1"/>
              </a:solidFill>
              <a:effectLst>
                <a:outerShdw blurRad="38100" dist="19050" dir="2700000" algn="tl" rotWithShape="0">
                  <a:schemeClr val="dk1">
                    <a:alpha val="40000"/>
                  </a:schemeClr>
                </a:outerShdw>
              </a:effectLst>
            </a:endParaRPr>
          </a:p>
        </p:txBody>
      </p:sp>
      <p:pic>
        <p:nvPicPr>
          <p:cNvPr id="4098" name="Picture 2" descr="http://s3.amazonaws.com/thumbnails.illustrationsource.com/huge.8.42600.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650367" y="3608305"/>
            <a:ext cx="5488034" cy="3158668"/>
          </a:xfrm>
          <a:prstGeom prst="rect">
            <a:avLst/>
          </a:prstGeom>
          <a:noFill/>
          <a:extLst>
            <a:ext uri="{909E8E84-426E-40DD-AFC4-6F175D3DCCD1}">
              <a14:hiddenFill xmlns:a14="http://schemas.microsoft.com/office/drawing/2010/main">
                <a:solidFill>
                  <a:srgbClr val="FFFFFF"/>
                </a:solidFill>
              </a14:hiddenFill>
            </a:ext>
          </a:extLst>
        </p:spPr>
      </p:pic>
      <p:sp>
        <p:nvSpPr>
          <p:cNvPr id="30" name="Rectangle 29"/>
          <p:cNvSpPr/>
          <p:nvPr/>
        </p:nvSpPr>
        <p:spPr>
          <a:xfrm rot="20629416">
            <a:off x="6451302" y="4996399"/>
            <a:ext cx="1696297" cy="830997"/>
          </a:xfrm>
          <a:prstGeom prst="rect">
            <a:avLst/>
          </a:prstGeom>
          <a:noFill/>
        </p:spPr>
        <p:txBody>
          <a:bodyPr wrap="none" lIns="91440" tIns="45720" rIns="91440" bIns="45720">
            <a:spAutoFit/>
          </a:bodyPr>
          <a:lstStyle/>
          <a:p>
            <a:pPr algn="ctr"/>
            <a:r>
              <a:rPr lang="en-US" sz="4000" b="1" cap="none" spc="0" dirty="0" smtClean="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KentuckyFriedChickenFont" panose="00000400000000000000" pitchFamily="2" charset="0"/>
              </a:rPr>
              <a:t>YIKES</a:t>
            </a:r>
            <a:r>
              <a:rPr lang="en-US" sz="4800" b="1" cap="none" spc="0" dirty="0" smtClean="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a:t>
            </a:r>
            <a:endParaRPr lang="en-US" sz="4800" b="1"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endParaRPr>
          </a:p>
        </p:txBody>
      </p:sp>
    </p:spTree>
    <p:extLst>
      <p:ext uri="{BB962C8B-B14F-4D97-AF65-F5344CB8AC3E}">
        <p14:creationId xmlns:p14="http://schemas.microsoft.com/office/powerpoint/2010/main" val="90659400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Rectangle 25"/>
          <p:cNvSpPr/>
          <p:nvPr/>
        </p:nvSpPr>
        <p:spPr>
          <a:xfrm>
            <a:off x="159657" y="2380343"/>
            <a:ext cx="11858171" cy="72572"/>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pic>
        <p:nvPicPr>
          <p:cNvPr id="25" name="Picture 2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291733"/>
            <a:ext cx="6843777" cy="3316572"/>
          </a:xfrm>
          <a:prstGeom prst="rect">
            <a:avLst/>
          </a:prstGeom>
        </p:spPr>
      </p:pic>
      <p:pic>
        <p:nvPicPr>
          <p:cNvPr id="3074" name="Picture 2" descr="Image result for quote on church commitment"/>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107330" y="3759554"/>
            <a:ext cx="5842702" cy="2751611"/>
          </a:xfrm>
          <a:prstGeom prst="rect">
            <a:avLst/>
          </a:prstGeom>
          <a:noFill/>
          <a:extLst>
            <a:ext uri="{909E8E84-426E-40DD-AFC4-6F175D3DCCD1}">
              <a14:hiddenFill xmlns:a14="http://schemas.microsoft.com/office/drawing/2010/main">
                <a:solidFill>
                  <a:srgbClr val="FFFFFF"/>
                </a:solidFill>
              </a14:hiddenFill>
            </a:ext>
          </a:extLst>
        </p:spPr>
      </p:pic>
      <p:sp>
        <p:nvSpPr>
          <p:cNvPr id="27" name="Rectangle 26"/>
          <p:cNvSpPr/>
          <p:nvPr/>
        </p:nvSpPr>
        <p:spPr>
          <a:xfrm>
            <a:off x="6314280" y="1006365"/>
            <a:ext cx="5572359" cy="1446550"/>
          </a:xfrm>
          <a:prstGeom prst="rect">
            <a:avLst/>
          </a:prstGeom>
          <a:noFill/>
        </p:spPr>
        <p:txBody>
          <a:bodyPr wrap="none" lIns="91440" tIns="45720" rIns="91440" bIns="45720">
            <a:spAutoFit/>
          </a:bodyPr>
          <a:lstStyle/>
          <a:p>
            <a:pPr algn="ctr"/>
            <a:r>
              <a:rPr lang="en-US" sz="8800" b="0" cap="none" spc="0" dirty="0" smtClean="0">
                <a:ln w="0"/>
                <a:solidFill>
                  <a:schemeClr val="tx1"/>
                </a:solidFill>
                <a:effectLst>
                  <a:outerShdw blurRad="38100" dist="19050" dir="2700000" algn="tl" rotWithShape="0">
                    <a:schemeClr val="dk1">
                      <a:alpha val="40000"/>
                    </a:schemeClr>
                  </a:outerShdw>
                </a:effectLst>
                <a:latin typeface="Kaufmann BT" panose="03080502030307080303" pitchFamily="66" charset="0"/>
              </a:rPr>
              <a:t>Superpowers </a:t>
            </a:r>
            <a:endParaRPr lang="en-US" sz="8800" b="0" cap="none" spc="0" dirty="0">
              <a:ln w="0"/>
              <a:solidFill>
                <a:schemeClr val="tx1"/>
              </a:solidFill>
              <a:effectLst>
                <a:outerShdw blurRad="38100" dist="19050" dir="2700000" algn="tl" rotWithShape="0">
                  <a:schemeClr val="dk1">
                    <a:alpha val="40000"/>
                  </a:schemeClr>
                </a:outerShdw>
              </a:effectLst>
              <a:latin typeface="Kaufmann BT" panose="03080502030307080303" pitchFamily="66" charset="0"/>
            </a:endParaRPr>
          </a:p>
        </p:txBody>
      </p:sp>
      <p:sp>
        <p:nvSpPr>
          <p:cNvPr id="3" name="Rectangle 2"/>
          <p:cNvSpPr/>
          <p:nvPr/>
        </p:nvSpPr>
        <p:spPr>
          <a:xfrm>
            <a:off x="471578" y="2570988"/>
            <a:ext cx="6696064" cy="769441"/>
          </a:xfrm>
          <a:prstGeom prst="rect">
            <a:avLst/>
          </a:prstGeom>
          <a:noFill/>
        </p:spPr>
        <p:txBody>
          <a:bodyPr wrap="none" lIns="91440" tIns="45720" rIns="91440" bIns="45720">
            <a:spAutoFit/>
          </a:bodyPr>
          <a:lstStyle/>
          <a:p>
            <a:pPr algn="ctr"/>
            <a:r>
              <a:rPr lang="en-US" sz="4400" b="1" cap="none" spc="0" dirty="0" smtClean="0">
                <a:ln w="12700" cmpd="sng">
                  <a:solidFill>
                    <a:schemeClr val="tx1"/>
                  </a:solidFill>
                  <a:prstDash val="solid"/>
                </a:ln>
                <a:solidFill>
                  <a:srgbClr val="3395CA"/>
                </a:solidFill>
                <a:effectLst/>
                <a:latin typeface="Wide Latin" panose="020A0A07050505020404" pitchFamily="18" charset="0"/>
              </a:rPr>
              <a:t>Commitment </a:t>
            </a:r>
            <a:endParaRPr lang="en-US" sz="4400" b="1" cap="none" spc="0" dirty="0">
              <a:ln w="12700" cmpd="sng">
                <a:solidFill>
                  <a:schemeClr val="tx1"/>
                </a:solidFill>
                <a:prstDash val="solid"/>
              </a:ln>
              <a:solidFill>
                <a:srgbClr val="3395CA"/>
              </a:solidFill>
              <a:effectLst/>
              <a:latin typeface="Wide Latin" panose="020A0A07050505020404" pitchFamily="18" charset="0"/>
            </a:endParaRPr>
          </a:p>
        </p:txBody>
      </p:sp>
      <p:pic>
        <p:nvPicPr>
          <p:cNvPr id="6" name="Picture 5"/>
          <p:cNvPicPr>
            <a:picLocks noChangeAspect="1"/>
          </p:cNvPicPr>
          <p:nvPr/>
        </p:nvPicPr>
        <p:blipFill>
          <a:blip r:embed="rId5"/>
          <a:stretch>
            <a:fillRect/>
          </a:stretch>
        </p:blipFill>
        <p:spPr>
          <a:xfrm>
            <a:off x="859178" y="3031137"/>
            <a:ext cx="3902292" cy="3902292"/>
          </a:xfrm>
          <a:prstGeom prst="rect">
            <a:avLst/>
          </a:prstGeom>
        </p:spPr>
      </p:pic>
    </p:spTree>
    <p:extLst>
      <p:ext uri="{BB962C8B-B14F-4D97-AF65-F5344CB8AC3E}">
        <p14:creationId xmlns:p14="http://schemas.microsoft.com/office/powerpoint/2010/main" val="231220046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stretch>
            <a:fillRect/>
          </a:stretch>
        </p:blipFill>
        <p:spPr>
          <a:xfrm>
            <a:off x="6254749" y="374001"/>
            <a:ext cx="5644441" cy="5156486"/>
          </a:xfrm>
          <a:prstGeom prst="rect">
            <a:avLst/>
          </a:prstGeom>
        </p:spPr>
      </p:pic>
      <p:pic>
        <p:nvPicPr>
          <p:cNvPr id="13" name="Picture 1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33115"/>
            <a:ext cx="6843777" cy="3316572"/>
          </a:xfrm>
          <a:prstGeom prst="rect">
            <a:avLst/>
          </a:prstGeom>
        </p:spPr>
      </p:pic>
      <p:sp>
        <p:nvSpPr>
          <p:cNvPr id="14" name="Rectangle 13"/>
          <p:cNvSpPr/>
          <p:nvPr/>
        </p:nvSpPr>
        <p:spPr>
          <a:xfrm>
            <a:off x="757405" y="3487127"/>
            <a:ext cx="5287794" cy="2308324"/>
          </a:xfrm>
          <a:prstGeom prst="rect">
            <a:avLst/>
          </a:prstGeom>
          <a:noFill/>
        </p:spPr>
        <p:txBody>
          <a:bodyPr wrap="none" lIns="91440" tIns="45720" rIns="91440" bIns="45720">
            <a:spAutoFit/>
          </a:bodyPr>
          <a:lstStyle/>
          <a:p>
            <a:pPr marL="1143000" indent="-1143000">
              <a:buFont typeface="Arial" panose="020B0604020202020204" pitchFamily="34" charset="0"/>
              <a:buChar char="•"/>
            </a:pPr>
            <a:r>
              <a:rPr lang="en-US" sz="4800" dirty="0" smtClean="0">
                <a:ln w="0"/>
                <a:effectLst>
                  <a:outerShdw blurRad="38100" dist="19050" dir="2700000" algn="tl" rotWithShape="0">
                    <a:schemeClr val="dk1">
                      <a:alpha val="40000"/>
                    </a:schemeClr>
                  </a:outerShdw>
                </a:effectLst>
                <a:latin typeface="Kaufmann BT" panose="03080502030307080303" pitchFamily="66" charset="0"/>
              </a:rPr>
              <a:t>Tent Meeting</a:t>
            </a:r>
          </a:p>
          <a:p>
            <a:pPr marL="1143000" indent="-1143000" algn="ctr">
              <a:buFont typeface="Arial" panose="020B0604020202020204" pitchFamily="34" charset="0"/>
              <a:buChar char="•"/>
            </a:pPr>
            <a:r>
              <a:rPr lang="en-US" sz="4800" dirty="0" smtClean="0">
                <a:ln w="0"/>
                <a:effectLst>
                  <a:outerShdw blurRad="38100" dist="19050" dir="2700000" algn="tl" rotWithShape="0">
                    <a:schemeClr val="dk1">
                      <a:alpha val="40000"/>
                    </a:schemeClr>
                  </a:outerShdw>
                </a:effectLst>
                <a:latin typeface="Kaufmann BT" panose="03080502030307080303" pitchFamily="66" charset="0"/>
              </a:rPr>
              <a:t>Promotion Sunday</a:t>
            </a:r>
          </a:p>
          <a:p>
            <a:pPr marL="1143000" indent="-1143000">
              <a:buFont typeface="Arial" panose="020B0604020202020204" pitchFamily="34" charset="0"/>
              <a:buChar char="•"/>
            </a:pPr>
            <a:r>
              <a:rPr lang="en-US" sz="4800" dirty="0" smtClean="0">
                <a:ln w="0"/>
                <a:effectLst>
                  <a:outerShdw blurRad="38100" dist="19050" dir="2700000" algn="tl" rotWithShape="0">
                    <a:schemeClr val="dk1">
                      <a:alpha val="40000"/>
                    </a:schemeClr>
                  </a:outerShdw>
                </a:effectLst>
                <a:latin typeface="Kaufmann BT" panose="03080502030307080303" pitchFamily="66" charset="0"/>
              </a:rPr>
              <a:t>Autumn Quarter</a:t>
            </a:r>
          </a:p>
        </p:txBody>
      </p:sp>
      <p:sp>
        <p:nvSpPr>
          <p:cNvPr id="15" name="Sun 14"/>
          <p:cNvSpPr/>
          <p:nvPr/>
        </p:nvSpPr>
        <p:spPr>
          <a:xfrm>
            <a:off x="2573222" y="2217235"/>
            <a:ext cx="1371600" cy="1384157"/>
          </a:xfrm>
          <a:prstGeom prst="sun">
            <a:avLst/>
          </a:prstGeom>
          <a:solidFill>
            <a:srgbClr val="FFFF00"/>
          </a:solidFill>
          <a:ln>
            <a:solidFill>
              <a:srgbClr val="FFD50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476250" y="2909314"/>
            <a:ext cx="5568949" cy="74828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reeform 18"/>
          <p:cNvSpPr/>
          <p:nvPr/>
        </p:nvSpPr>
        <p:spPr>
          <a:xfrm>
            <a:off x="457241" y="2689453"/>
            <a:ext cx="5929293" cy="434747"/>
          </a:xfrm>
          <a:custGeom>
            <a:avLst/>
            <a:gdLst>
              <a:gd name="connsiteX0" fmla="*/ 455203 w 5929293"/>
              <a:gd name="connsiteY0" fmla="*/ 536253 h 657709"/>
              <a:gd name="connsiteX1" fmla="*/ 1236253 w 5929293"/>
              <a:gd name="connsiteY1" fmla="*/ 40953 h 657709"/>
              <a:gd name="connsiteX2" fmla="*/ 2036353 w 5929293"/>
              <a:gd name="connsiteY2" fmla="*/ 402903 h 657709"/>
              <a:gd name="connsiteX3" fmla="*/ 2836453 w 5929293"/>
              <a:gd name="connsiteY3" fmla="*/ 155253 h 657709"/>
              <a:gd name="connsiteX4" fmla="*/ 3788953 w 5929293"/>
              <a:gd name="connsiteY4" fmla="*/ 345753 h 657709"/>
              <a:gd name="connsiteX5" fmla="*/ 4550953 w 5929293"/>
              <a:gd name="connsiteY5" fmla="*/ 2853 h 657709"/>
              <a:gd name="connsiteX6" fmla="*/ 5751103 w 5929293"/>
              <a:gd name="connsiteY6" fmla="*/ 574353 h 657709"/>
              <a:gd name="connsiteX7" fmla="*/ 340903 w 5929293"/>
              <a:gd name="connsiteY7" fmla="*/ 650553 h 657709"/>
              <a:gd name="connsiteX8" fmla="*/ 550453 w 5929293"/>
              <a:gd name="connsiteY8" fmla="*/ 536253 h 657709"/>
              <a:gd name="connsiteX9" fmla="*/ 455203 w 5929293"/>
              <a:gd name="connsiteY9" fmla="*/ 536253 h 6577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5929293" h="657709">
                <a:moveTo>
                  <a:pt x="455203" y="536253"/>
                </a:moveTo>
                <a:cubicBezTo>
                  <a:pt x="569503" y="453703"/>
                  <a:pt x="972728" y="63178"/>
                  <a:pt x="1236253" y="40953"/>
                </a:cubicBezTo>
                <a:cubicBezTo>
                  <a:pt x="1499778" y="18728"/>
                  <a:pt x="1769653" y="383853"/>
                  <a:pt x="2036353" y="402903"/>
                </a:cubicBezTo>
                <a:cubicBezTo>
                  <a:pt x="2303053" y="421953"/>
                  <a:pt x="2544353" y="164778"/>
                  <a:pt x="2836453" y="155253"/>
                </a:cubicBezTo>
                <a:cubicBezTo>
                  <a:pt x="3128553" y="145728"/>
                  <a:pt x="3503203" y="371153"/>
                  <a:pt x="3788953" y="345753"/>
                </a:cubicBezTo>
                <a:cubicBezTo>
                  <a:pt x="4074703" y="320353"/>
                  <a:pt x="4223928" y="-35247"/>
                  <a:pt x="4550953" y="2853"/>
                </a:cubicBezTo>
                <a:cubicBezTo>
                  <a:pt x="4877978" y="40953"/>
                  <a:pt x="6452778" y="466403"/>
                  <a:pt x="5751103" y="574353"/>
                </a:cubicBezTo>
                <a:cubicBezTo>
                  <a:pt x="5049428" y="682303"/>
                  <a:pt x="1207678" y="656903"/>
                  <a:pt x="340903" y="650553"/>
                </a:cubicBezTo>
                <a:cubicBezTo>
                  <a:pt x="-525872" y="644203"/>
                  <a:pt x="531403" y="548953"/>
                  <a:pt x="550453" y="536253"/>
                </a:cubicBezTo>
                <a:cubicBezTo>
                  <a:pt x="569503" y="523553"/>
                  <a:pt x="340903" y="618803"/>
                  <a:pt x="455203" y="536253"/>
                </a:cubicBezTo>
                <a:close/>
              </a:path>
            </a:pathLst>
          </a:custGeom>
          <a:solidFill>
            <a:schemeClr val="accent6">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p:cNvSpPr/>
          <p:nvPr/>
        </p:nvSpPr>
        <p:spPr>
          <a:xfrm>
            <a:off x="243893" y="2828760"/>
            <a:ext cx="6599884" cy="923330"/>
          </a:xfrm>
          <a:prstGeom prst="rect">
            <a:avLst/>
          </a:prstGeom>
          <a:noFill/>
        </p:spPr>
        <p:txBody>
          <a:bodyPr wrap="none" lIns="91440" tIns="45720" rIns="91440" bIns="45720">
            <a:spAutoFit/>
          </a:bodyPr>
          <a:lstStyle/>
          <a:p>
            <a:pPr algn="ctr"/>
            <a:r>
              <a:rPr lang="en-US" sz="5400" b="0" cap="none" spc="0" dirty="0" smtClean="0">
                <a:ln w="0">
                  <a:solidFill>
                    <a:srgbClr val="CC6600"/>
                  </a:solidFill>
                </a:ln>
                <a:solidFill>
                  <a:srgbClr val="FFD506"/>
                </a:solidFill>
                <a:effectLst>
                  <a:outerShdw blurRad="38100" dist="19050" dir="2700000" algn="tl" rotWithShape="0">
                    <a:schemeClr val="dk1">
                      <a:alpha val="40000"/>
                    </a:schemeClr>
                  </a:outerShdw>
                </a:effectLst>
                <a:latin typeface="Wide Latin" panose="020A0A07050505020404" pitchFamily="18" charset="0"/>
              </a:rPr>
              <a:t>HORIZON</a:t>
            </a:r>
            <a:endParaRPr lang="en-US" sz="5400" b="0" cap="none" spc="0" dirty="0">
              <a:ln w="0">
                <a:solidFill>
                  <a:srgbClr val="CC6600"/>
                </a:solidFill>
              </a:ln>
              <a:solidFill>
                <a:srgbClr val="FFD506"/>
              </a:solidFill>
              <a:effectLst>
                <a:outerShdw blurRad="38100" dist="19050" dir="2700000" algn="tl" rotWithShape="0">
                  <a:schemeClr val="dk1">
                    <a:alpha val="40000"/>
                  </a:schemeClr>
                </a:outerShdw>
              </a:effectLst>
              <a:latin typeface="Wide Latin" panose="020A0A07050505020404" pitchFamily="18" charset="0"/>
            </a:endParaRPr>
          </a:p>
        </p:txBody>
      </p:sp>
    </p:spTree>
    <p:extLst>
      <p:ext uri="{BB962C8B-B14F-4D97-AF65-F5344CB8AC3E}">
        <p14:creationId xmlns:p14="http://schemas.microsoft.com/office/powerpoint/2010/main" val="26995726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p:cNvPicPr>
            <a:picLocks noChangeAspect="1"/>
          </p:cNvPicPr>
          <p:nvPr/>
        </p:nvPicPr>
        <p:blipFill>
          <a:blip r:embed="rId3"/>
          <a:stretch>
            <a:fillRect/>
          </a:stretch>
        </p:blipFill>
        <p:spPr>
          <a:xfrm>
            <a:off x="4172250" y="1392750"/>
            <a:ext cx="3847500" cy="4072500"/>
          </a:xfrm>
          <a:prstGeom prst="rect">
            <a:avLst/>
          </a:prstGeom>
        </p:spPr>
      </p:pic>
      <p:pic>
        <p:nvPicPr>
          <p:cNvPr id="16" name="Picture 1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674111" y="310783"/>
            <a:ext cx="6843777" cy="3316572"/>
          </a:xfrm>
          <a:prstGeom prst="rect">
            <a:avLst/>
          </a:prstGeom>
        </p:spPr>
      </p:pic>
    </p:spTree>
    <p:extLst>
      <p:ext uri="{BB962C8B-B14F-4D97-AF65-F5344CB8AC3E}">
        <p14:creationId xmlns:p14="http://schemas.microsoft.com/office/powerpoint/2010/main" val="147178408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8257</TotalTime>
  <Words>788</Words>
  <Application>Microsoft Office PowerPoint</Application>
  <PresentationFormat>Widescreen</PresentationFormat>
  <Paragraphs>68</Paragraphs>
  <Slides>8</Slides>
  <Notes>8</Notes>
  <HiddenSlides>0</HiddenSlides>
  <MMClips>0</MMClips>
  <ScaleCrop>false</ScaleCrop>
  <HeadingPairs>
    <vt:vector size="6" baseType="variant">
      <vt:variant>
        <vt:lpstr>Fonts Used</vt:lpstr>
      </vt:variant>
      <vt:variant>
        <vt:i4>11</vt:i4>
      </vt:variant>
      <vt:variant>
        <vt:lpstr>Theme</vt:lpstr>
      </vt:variant>
      <vt:variant>
        <vt:i4>1</vt:i4>
      </vt:variant>
      <vt:variant>
        <vt:lpstr>Slide Titles</vt:lpstr>
      </vt:variant>
      <vt:variant>
        <vt:i4>8</vt:i4>
      </vt:variant>
    </vt:vector>
  </HeadingPairs>
  <TitlesOfParts>
    <vt:vector size="20" baseType="lpstr">
      <vt:lpstr>Adobe Garamond Pro</vt:lpstr>
      <vt:lpstr>Antique Olive CompactPS</vt:lpstr>
      <vt:lpstr>Arial</vt:lpstr>
      <vt:lpstr>Birch Std</vt:lpstr>
      <vt:lpstr>Calibri</vt:lpstr>
      <vt:lpstr>Calibri Light</vt:lpstr>
      <vt:lpstr>Clarendon Light</vt:lpstr>
      <vt:lpstr>Kaufmann BT</vt:lpstr>
      <vt:lpstr>KentuckyFriedChickenFont</vt:lpstr>
      <vt:lpstr>New York</vt:lpstr>
      <vt:lpstr>Wide Latin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shari johnson</dc:creator>
  <cp:lastModifiedBy>shari johnson</cp:lastModifiedBy>
  <cp:revision>37</cp:revision>
  <cp:lastPrinted>2015-07-12T13:40:28Z</cp:lastPrinted>
  <dcterms:created xsi:type="dcterms:W3CDTF">2015-06-28T20:23:34Z</dcterms:created>
  <dcterms:modified xsi:type="dcterms:W3CDTF">2015-07-13T13:21:54Z</dcterms:modified>
</cp:coreProperties>
</file>